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9" r:id="rId1"/>
    <p:sldMasterId id="2147483848" r:id="rId2"/>
  </p:sldMasterIdLst>
  <p:notesMasterIdLst>
    <p:notesMasterId r:id="rId27"/>
  </p:notesMasterIdLst>
  <p:handoutMasterIdLst>
    <p:handoutMasterId r:id="rId28"/>
  </p:handoutMasterIdLst>
  <p:sldIdLst>
    <p:sldId id="406" r:id="rId3"/>
    <p:sldId id="593" r:id="rId4"/>
    <p:sldId id="466" r:id="rId5"/>
    <p:sldId id="594" r:id="rId6"/>
    <p:sldId id="2147473071" r:id="rId7"/>
    <p:sldId id="2147473072" r:id="rId8"/>
    <p:sldId id="2147473076" r:id="rId9"/>
    <p:sldId id="2147473079" r:id="rId10"/>
    <p:sldId id="543" r:id="rId11"/>
    <p:sldId id="599" r:id="rId12"/>
    <p:sldId id="547" r:id="rId13"/>
    <p:sldId id="548" r:id="rId14"/>
    <p:sldId id="549" r:id="rId15"/>
    <p:sldId id="546" r:id="rId16"/>
    <p:sldId id="551" r:id="rId17"/>
    <p:sldId id="553" r:id="rId18"/>
    <p:sldId id="2147473077" r:id="rId19"/>
    <p:sldId id="2147473078" r:id="rId20"/>
    <p:sldId id="595" r:id="rId21"/>
    <p:sldId id="554" r:id="rId22"/>
    <p:sldId id="2147473074" r:id="rId23"/>
    <p:sldId id="2147473073" r:id="rId24"/>
    <p:sldId id="422" r:id="rId25"/>
    <p:sldId id="411" r:id="rId26"/>
  </p:sldIdLst>
  <p:sldSz cx="12192000" cy="6859588"/>
  <p:notesSz cx="7010400" cy="9296400"/>
  <p:custDataLst>
    <p:tags r:id="rId29"/>
  </p:custDataLst>
  <p:defaultTextStyle>
    <a:defPPr>
      <a:defRPr lang="fr-FR"/>
    </a:defPPr>
    <a:lvl1pPr marL="0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geron, Noémie" initials="BN" lastIdx="4" clrIdx="0">
    <p:extLst>
      <p:ext uri="{19B8F6BF-5375-455C-9EA6-DF929625EA0E}">
        <p15:presenceInfo xmlns:p15="http://schemas.microsoft.com/office/powerpoint/2012/main" userId="S::bergeron.noemie@hydroquebec.com::ed315918-2251-4aa8-94b6-f0e8fedb8522" providerId="AD"/>
      </p:ext>
    </p:extLst>
  </p:cmAuthor>
  <p:cmAuthor id="2" name="Marie-Paul Laguë" initials="ML" lastIdx="4" clrIdx="1">
    <p:extLst>
      <p:ext uri="{19B8F6BF-5375-455C-9EA6-DF929625EA0E}">
        <p15:presenceInfo xmlns:p15="http://schemas.microsoft.com/office/powerpoint/2012/main" userId="S::mlague@mplcommunication.com::389fd07b-8737-4821-9449-d84170d2ec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F9D"/>
    <a:srgbClr val="FF9B00"/>
    <a:srgbClr val="DFEDFD"/>
    <a:srgbClr val="130962"/>
    <a:srgbClr val="1224B8"/>
    <a:srgbClr val="F7E500"/>
    <a:srgbClr val="BFCC19"/>
    <a:srgbClr val="0E75E5"/>
    <a:srgbClr val="FF5050"/>
    <a:srgbClr val="35B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300FEE-FBF4-4535-889B-AFBD534A09B3}" v="4" dt="2025-09-11T14:15:27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4" autoAdjust="0"/>
    <p:restoredTop sz="80023" autoAdjust="0"/>
  </p:normalViewPr>
  <p:slideViewPr>
    <p:cSldViewPr snapToGrid="0" snapToObjects="1">
      <p:cViewPr varScale="1">
        <p:scale>
          <a:sx n="58" d="100"/>
          <a:sy n="58" d="100"/>
        </p:scale>
        <p:origin x="2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74" d="100"/>
          <a:sy n="74" d="100"/>
        </p:scale>
        <p:origin x="-2028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slide" Target="slides/slide24.xml" Id="rId26" /><Relationship Type="http://schemas.openxmlformats.org/officeDocument/2006/relationships/customXml" Target="../customXml/item3.xml" Id="rId39" /><Relationship Type="http://schemas.openxmlformats.org/officeDocument/2006/relationships/slide" Target="slides/slide19.xml" Id="rId21" /><Relationship Type="http://schemas.openxmlformats.org/officeDocument/2006/relationships/tableStyles" Target="tableStyles.xml" Id="rId34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slide" Target="slides/slide23.xml" Id="rId25" /><Relationship Type="http://schemas.openxmlformats.org/officeDocument/2006/relationships/theme" Target="theme/theme1.xml" Id="rId33" /><Relationship Type="http://schemas.openxmlformats.org/officeDocument/2006/relationships/customXml" Target="../customXml/item2.xml" Id="rId38" /><Relationship Type="http://schemas.openxmlformats.org/officeDocument/2006/relationships/slideMaster" Target="slideMasters/slideMaster2.xml" Id="rId2" /><Relationship Type="http://schemas.openxmlformats.org/officeDocument/2006/relationships/slide" Target="slides/slide14.xml" Id="rId16" /><Relationship Type="http://schemas.openxmlformats.org/officeDocument/2006/relationships/slide" Target="slides/slide18.xml" Id="rId20" /><Relationship Type="http://schemas.openxmlformats.org/officeDocument/2006/relationships/tags" Target="tags/tag1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22.xml" Id="rId24" /><Relationship Type="http://schemas.openxmlformats.org/officeDocument/2006/relationships/viewProps" Target="viewProps.xml" Id="rId32" /><Relationship Type="http://schemas.openxmlformats.org/officeDocument/2006/relationships/customXml" Target="../customXml/item1.xml" Id="rId37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slide" Target="slides/slide21.xml" Id="rId23" /><Relationship Type="http://schemas.openxmlformats.org/officeDocument/2006/relationships/handoutMaster" Target="handoutMasters/handoutMaster1.xml" Id="rId28" /><Relationship Type="http://schemas.microsoft.com/office/2015/10/relationships/revisionInfo" Target="revisionInfo.xml" Id="rId36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openxmlformats.org/officeDocument/2006/relationships/presProps" Target="presProps.xml" Id="rId31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slide" Target="slides/slide20.xml" Id="rId22" /><Relationship Type="http://schemas.openxmlformats.org/officeDocument/2006/relationships/notesMaster" Target="notesMasters/notesMaster1.xml" Id="rId27" /><Relationship Type="http://schemas.openxmlformats.org/officeDocument/2006/relationships/commentAuthors" Target="commentAuthors.xml" Id="rId30" /><Relationship Type="http://schemas.openxmlformats.org/officeDocument/2006/relationships/slide" Target="slides/slide6.xml" Id="rId8" /><Relationship Type="http://schemas.openxmlformats.org/officeDocument/2006/relationships/slide" Target="slides/slide1.xml" Id="rId3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02276" y="8829967"/>
            <a:ext cx="607882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algn="ctr"/>
            <a:fld id="{99E6D458-8B1C-9848-BCB2-5F4935CB2004}" type="slidenum">
              <a:rPr lang="fr-CA" smtClean="0"/>
              <a:pPr algn="ctr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03655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323850"/>
            <a:ext cx="617855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397256" y="3916119"/>
            <a:ext cx="6215888" cy="506356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5733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152430" indent="-152430" algn="l" defTabSz="609722" rtl="0" eaLnBrk="1" latinLnBrk="0" hangingPunct="1">
      <a:buFont typeface="Arial"/>
      <a:buChar char="•"/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304861" indent="-152430" algn="l" defTabSz="609722" rtl="0" eaLnBrk="1" latinLnBrk="0" hangingPunct="1">
      <a:buFont typeface="Lucida Grande"/>
      <a:buChar char="­"/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533507" indent="-228646" algn="l" defTabSz="609722" rtl="0" eaLnBrk="1" latinLnBrk="0" hangingPunct="1">
      <a:buFont typeface="Lucida Grande"/>
      <a:buChar char="­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52" indent="0" algn="l" defTabSz="609722" rtl="0" eaLnBrk="1" latinLnBrk="0" hangingPunct="1">
      <a:defRPr sz="1500" b="1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6097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6097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6097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6097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2365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162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19750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4627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8049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10565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51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3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1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3551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F4F71-5A86-4F6E-AB45-B266A22AA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6AEFF78-C898-02A7-81B8-245A6052A9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CB46509-F759-549A-E2F9-1A0D8ABA4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64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9606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757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0695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0951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8331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A78ADB0B-4C01-4328-B941-9D2B369F78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281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A78ADB0B-4C01-4328-B941-9D2B369F78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jet 3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A23DD9EB-ED79-4A76-A403-D6BFDD6A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1787887"/>
            <a:ext cx="9401178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D2EEFEE2-06F5-45B1-9AC1-C4B4A29E6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302049"/>
            <a:ext cx="9401176" cy="218008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16D00B47-2732-427D-9431-CFC3535CAC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" y="5023907"/>
            <a:ext cx="9401176" cy="894293"/>
          </a:xfr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tile tx="0" ty="0" sx="100000" sy="100000" flip="none" algn="tl"/>
          </a:blipFill>
        </p:spPr>
        <p:txBody>
          <a:bodyPr wrap="square" lIns="0" tIns="432000" rIns="0" bIns="0" anchor="b" anchorCtr="0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Cliquez pour modifier les styles </a:t>
            </a:r>
            <a:br>
              <a:rPr lang="fr-CA"/>
            </a:br>
            <a:r>
              <a:rPr lang="fr-CA"/>
              <a:t>du texte du masque</a:t>
            </a:r>
            <a:endParaRPr lang="fr-CA" dirty="0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96210E1E-1122-4312-94C2-E26A108E3BE6}"/>
              </a:ext>
            </a:extLst>
          </p:cNvPr>
          <p:cNvSpPr/>
          <p:nvPr userDrawn="1"/>
        </p:nvSpPr>
        <p:spPr>
          <a:xfrm>
            <a:off x="10507663" y="5050648"/>
            <a:ext cx="1250950" cy="1007574"/>
          </a:xfrm>
          <a:custGeom>
            <a:avLst/>
            <a:gdLst>
              <a:gd name="connsiteX0" fmla="*/ 2228414 w 4719509"/>
              <a:gd name="connsiteY0" fmla="*/ 2614853 h 3801316"/>
              <a:gd name="connsiteX1" fmla="*/ 1307027 w 4719509"/>
              <a:gd name="connsiteY1" fmla="*/ 1941778 h 3801316"/>
              <a:gd name="connsiteX2" fmla="*/ 2024016 w 4719509"/>
              <a:gd name="connsiteY2" fmla="*/ 1941778 h 3801316"/>
              <a:gd name="connsiteX3" fmla="*/ 2542994 w 4719509"/>
              <a:gd name="connsiteY3" fmla="*/ 2329015 h 3801316"/>
              <a:gd name="connsiteX4" fmla="*/ 2542196 w 4719509"/>
              <a:gd name="connsiteY4" fmla="*/ 2329015 h 3801316"/>
              <a:gd name="connsiteX5" fmla="*/ 2777732 w 4719509"/>
              <a:gd name="connsiteY5" fmla="*/ 1625600 h 3801316"/>
              <a:gd name="connsiteX6" fmla="*/ 1628794 w 4719509"/>
              <a:gd name="connsiteY6" fmla="*/ 466282 h 3801316"/>
              <a:gd name="connsiteX7" fmla="*/ 479855 w 4719509"/>
              <a:gd name="connsiteY7" fmla="*/ 1625600 h 3801316"/>
              <a:gd name="connsiteX8" fmla="*/ 1628794 w 4719509"/>
              <a:gd name="connsiteY8" fmla="*/ 2784918 h 3801316"/>
              <a:gd name="connsiteX9" fmla="*/ 2228414 w 4719509"/>
              <a:gd name="connsiteY9" fmla="*/ 2614853 h 3801316"/>
              <a:gd name="connsiteX10" fmla="*/ 2228414 w 4719509"/>
              <a:gd name="connsiteY10" fmla="*/ 2614853 h 3801316"/>
              <a:gd name="connsiteX11" fmla="*/ 2614853 w 4719509"/>
              <a:gd name="connsiteY11" fmla="*/ 2920651 h 3801316"/>
              <a:gd name="connsiteX12" fmla="*/ 1627995 w 4719509"/>
              <a:gd name="connsiteY12" fmla="*/ 3252797 h 3801316"/>
              <a:gd name="connsiteX13" fmla="*/ 0 w 4719509"/>
              <a:gd name="connsiteY13" fmla="*/ 1626398 h 3801316"/>
              <a:gd name="connsiteX14" fmla="*/ 1627995 w 4719509"/>
              <a:gd name="connsiteY14" fmla="*/ 0 h 3801316"/>
              <a:gd name="connsiteX15" fmla="*/ 3255991 w 4719509"/>
              <a:gd name="connsiteY15" fmla="*/ 1626398 h 3801316"/>
              <a:gd name="connsiteX16" fmla="*/ 2922248 w 4719509"/>
              <a:gd name="connsiteY16" fmla="*/ 2613256 h 3801316"/>
              <a:gd name="connsiteX17" fmla="*/ 3413281 w 4719509"/>
              <a:gd name="connsiteY17" fmla="*/ 2996501 h 3801316"/>
              <a:gd name="connsiteX18" fmla="*/ 3352600 w 4719509"/>
              <a:gd name="connsiteY18" fmla="*/ 2429617 h 3801316"/>
              <a:gd name="connsiteX19" fmla="*/ 4716316 w 4719509"/>
              <a:gd name="connsiteY19" fmla="*/ 3448412 h 3801316"/>
              <a:gd name="connsiteX20" fmla="*/ 4719510 w 4719509"/>
              <a:gd name="connsiteY20" fmla="*/ 3477954 h 3801316"/>
              <a:gd name="connsiteX21" fmla="*/ 3711893 w 4719509"/>
              <a:gd name="connsiteY21" fmla="*/ 3034826 h 3801316"/>
              <a:gd name="connsiteX22" fmla="*/ 3794930 w 4719509"/>
              <a:gd name="connsiteY22" fmla="*/ 3801317 h 3801316"/>
              <a:gd name="connsiteX23" fmla="*/ 2614853 w 4719509"/>
              <a:gd name="connsiteY23" fmla="*/ 2920651 h 3801316"/>
              <a:gd name="connsiteX24" fmla="*/ 2614853 w 4719509"/>
              <a:gd name="connsiteY24" fmla="*/ 2920651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9509" h="3801316">
                <a:moveTo>
                  <a:pt x="2228414" y="2614853"/>
                </a:moveTo>
                <a:cubicBezTo>
                  <a:pt x="2040783" y="2475128"/>
                  <a:pt x="1307027" y="1941778"/>
                  <a:pt x="1307027" y="1941778"/>
                </a:cubicBezTo>
                <a:lnTo>
                  <a:pt x="2024016" y="1941778"/>
                </a:lnTo>
                <a:cubicBezTo>
                  <a:pt x="2065534" y="1973715"/>
                  <a:pt x="2386502" y="2212445"/>
                  <a:pt x="2542994" y="2329015"/>
                </a:cubicBezTo>
                <a:lnTo>
                  <a:pt x="2542196" y="2329015"/>
                </a:lnTo>
                <a:cubicBezTo>
                  <a:pt x="2689905" y="2134199"/>
                  <a:pt x="2777732" y="1889880"/>
                  <a:pt x="2777732" y="1625600"/>
                </a:cubicBezTo>
                <a:cubicBezTo>
                  <a:pt x="2777732" y="985260"/>
                  <a:pt x="2263544" y="466282"/>
                  <a:pt x="1628794" y="466282"/>
                </a:cubicBezTo>
                <a:cubicBezTo>
                  <a:pt x="994043" y="466282"/>
                  <a:pt x="479855" y="985260"/>
                  <a:pt x="479855" y="1625600"/>
                </a:cubicBezTo>
                <a:cubicBezTo>
                  <a:pt x="479855" y="2265939"/>
                  <a:pt x="994043" y="2784918"/>
                  <a:pt x="1628794" y="2784918"/>
                </a:cubicBezTo>
                <a:cubicBezTo>
                  <a:pt x="1848362" y="2785716"/>
                  <a:pt x="2053558" y="2723439"/>
                  <a:pt x="2228414" y="2614853"/>
                </a:cubicBezTo>
                <a:lnTo>
                  <a:pt x="2228414" y="2614853"/>
                </a:lnTo>
                <a:close/>
                <a:moveTo>
                  <a:pt x="2614853" y="2920651"/>
                </a:moveTo>
                <a:cubicBezTo>
                  <a:pt x="2340992" y="3129040"/>
                  <a:pt x="1999264" y="3252797"/>
                  <a:pt x="1627995" y="3252797"/>
                </a:cubicBezTo>
                <a:cubicBezTo>
                  <a:pt x="728965" y="3252797"/>
                  <a:pt x="0" y="2524630"/>
                  <a:pt x="0" y="1626398"/>
                </a:cubicBezTo>
                <a:cubicBezTo>
                  <a:pt x="0" y="728167"/>
                  <a:pt x="728965" y="0"/>
                  <a:pt x="1627995" y="0"/>
                </a:cubicBezTo>
                <a:cubicBezTo>
                  <a:pt x="2527026" y="0"/>
                  <a:pt x="3255991" y="728167"/>
                  <a:pt x="3255991" y="1626398"/>
                </a:cubicBezTo>
                <a:cubicBezTo>
                  <a:pt x="3255991" y="1997667"/>
                  <a:pt x="3131436" y="2339395"/>
                  <a:pt x="2922248" y="2613256"/>
                </a:cubicBezTo>
                <a:cubicBezTo>
                  <a:pt x="3004486" y="2673936"/>
                  <a:pt x="3373360" y="2948596"/>
                  <a:pt x="3413281" y="2996501"/>
                </a:cubicBezTo>
                <a:cubicBezTo>
                  <a:pt x="3398909" y="2861567"/>
                  <a:pt x="3352600" y="2429617"/>
                  <a:pt x="3352600" y="2429617"/>
                </a:cubicBezTo>
                <a:lnTo>
                  <a:pt x="4716316" y="3448412"/>
                </a:lnTo>
                <a:lnTo>
                  <a:pt x="4719510" y="3477954"/>
                </a:lnTo>
                <a:lnTo>
                  <a:pt x="3711893" y="3034826"/>
                </a:lnTo>
                <a:lnTo>
                  <a:pt x="3794930" y="3801317"/>
                </a:lnTo>
                <a:lnTo>
                  <a:pt x="2614853" y="2920651"/>
                </a:lnTo>
                <a:lnTo>
                  <a:pt x="2614853" y="2920651"/>
                </a:lnTo>
                <a:close/>
              </a:path>
            </a:pathLst>
          </a:custGeom>
          <a:solidFill>
            <a:srgbClr val="FF9B00"/>
          </a:solidFill>
          <a:ln w="79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/>
          </a:p>
        </p:txBody>
      </p:sp>
      <p:pic>
        <p:nvPicPr>
          <p:cNvPr id="37" name="Image 36" descr="Une image contenant lumière  Description générée automatiquement">
            <a:extLst>
              <a:ext uri="{FF2B5EF4-FFF2-40B4-BE49-F238E27FC236}">
                <a16:creationId xmlns:a16="http://schemas.microsoft.com/office/drawing/2014/main" id="{54C49FD3-BE2C-4176-9AC7-4087997C6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9" t="11907" r="54546" b="14498"/>
          <a:stretch/>
        </p:blipFill>
        <p:spPr>
          <a:xfrm rot="16200000">
            <a:off x="5879306" y="546894"/>
            <a:ext cx="43338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5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501900"/>
            <a:ext cx="3632200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DDD7DA-2A65-42AB-8EB0-C6F4B6833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79901" y="2501900"/>
            <a:ext cx="3632200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9156041C-7B5B-46E2-A5D9-1385EC80D5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6413" y="2501900"/>
            <a:ext cx="3632200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94374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 spect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3DE053A-9637-429B-9FA6-848FF7AE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777" b="26405"/>
          <a:stretch/>
        </p:blipFill>
        <p:spPr>
          <a:xfrm rot="16200000">
            <a:off x="2666206" y="-2666206"/>
            <a:ext cx="6859588" cy="12192000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3C3CE3-7AF9-861E-EC13-E6388223B3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6895370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spect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E0CDDB6-46E9-439D-B2A5-25D45117A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25" b="2328"/>
          <a:stretch/>
        </p:blipFill>
        <p:spPr>
          <a:xfrm>
            <a:off x="0" y="0"/>
            <a:ext cx="12192000" cy="6859588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F6762E6-17CC-670C-DE30-C986F368D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7568295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fin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9060B64-D8FF-43AE-934E-101384190E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7999" y="1955899"/>
            <a:ext cx="3630614" cy="2616101"/>
          </a:xfrm>
        </p:spPr>
        <p:txBody>
          <a:bodyPr anchor="b" anchorCtr="0">
            <a:spAutoFit/>
          </a:bodyPr>
          <a:lstStyle>
            <a:lvl1pPr rtl="0">
              <a:defRPr sz="3600">
                <a:solidFill>
                  <a:schemeClr val="bg1"/>
                </a:solidFill>
                <a:latin typeface="Atkinson Hyperlegible" pitchFamily="50" charset="0"/>
              </a:defRPr>
            </a:lvl1pPr>
            <a:lvl2pPr marL="0" indent="0" rtl="0"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rtl="0">
              <a:buNone/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" name="Forme libre : forme 2" descr="Logo d'Hydro-Québec">
            <a:extLst>
              <a:ext uri="{FF2B5EF4-FFF2-40B4-BE49-F238E27FC236}">
                <a16:creationId xmlns:a16="http://schemas.microsoft.com/office/drawing/2014/main" id="{ADDFA796-F7BB-09F5-85E8-5AD8025385A0}"/>
              </a:ext>
            </a:extLst>
          </p:cNvPr>
          <p:cNvSpPr/>
          <p:nvPr userDrawn="1"/>
        </p:nvSpPr>
        <p:spPr>
          <a:xfrm>
            <a:off x="405985" y="0"/>
            <a:ext cx="8162213" cy="6417672"/>
          </a:xfrm>
          <a:custGeom>
            <a:avLst/>
            <a:gdLst>
              <a:gd name="connsiteX0" fmla="*/ 2816090 w 8162213"/>
              <a:gd name="connsiteY0" fmla="*/ 637410 h 6417672"/>
              <a:gd name="connsiteX1" fmla="*/ 825824 w 8162213"/>
              <a:gd name="connsiteY1" fmla="*/ 2648903 h 6417672"/>
              <a:gd name="connsiteX2" fmla="*/ 2816090 w 8162213"/>
              <a:gd name="connsiteY2" fmla="*/ 4660396 h 6417672"/>
              <a:gd name="connsiteX3" fmla="*/ 3853592 w 8162213"/>
              <a:gd name="connsiteY3" fmla="*/ 4353365 h 6417672"/>
              <a:gd name="connsiteX4" fmla="*/ 3853508 w 8162213"/>
              <a:gd name="connsiteY4" fmla="*/ 4353281 h 6417672"/>
              <a:gd name="connsiteX5" fmla="*/ 2254927 w 8162213"/>
              <a:gd name="connsiteY5" fmla="*/ 3188755 h 6417672"/>
              <a:gd name="connsiteX6" fmla="*/ 3493579 w 8162213"/>
              <a:gd name="connsiteY6" fmla="*/ 3188755 h 6417672"/>
              <a:gd name="connsiteX7" fmla="*/ 4393444 w 8162213"/>
              <a:gd name="connsiteY7" fmla="*/ 3866328 h 6417672"/>
              <a:gd name="connsiteX8" fmla="*/ 4806356 w 8162213"/>
              <a:gd name="connsiteY8" fmla="*/ 2648903 h 6417672"/>
              <a:gd name="connsiteX9" fmla="*/ 2816090 w 8162213"/>
              <a:gd name="connsiteY9" fmla="*/ 637410 h 6417672"/>
              <a:gd name="connsiteX10" fmla="*/ 1841690 w 8162213"/>
              <a:gd name="connsiteY10" fmla="*/ 0 h 6417672"/>
              <a:gd name="connsiteX11" fmla="*/ 3793979 w 8162213"/>
              <a:gd name="connsiteY11" fmla="*/ 0 h 6417672"/>
              <a:gd name="connsiteX12" fmla="*/ 3912534 w 8162213"/>
              <a:gd name="connsiteY12" fmla="*/ 43359 h 6417672"/>
              <a:gd name="connsiteX13" fmla="*/ 5632011 w 8162213"/>
              <a:gd name="connsiteY13" fmla="*/ 2638206 h 6417672"/>
              <a:gd name="connsiteX14" fmla="*/ 5049706 w 8162213"/>
              <a:gd name="connsiteY14" fmla="*/ 4353281 h 6417672"/>
              <a:gd name="connsiteX15" fmla="*/ 5896672 w 8162213"/>
              <a:gd name="connsiteY15" fmla="*/ 5020241 h 6417672"/>
              <a:gd name="connsiteX16" fmla="*/ 5790791 w 8162213"/>
              <a:gd name="connsiteY16" fmla="*/ 4035721 h 6417672"/>
              <a:gd name="connsiteX17" fmla="*/ 8151600 w 8162213"/>
              <a:gd name="connsiteY17" fmla="*/ 5803695 h 6417672"/>
              <a:gd name="connsiteX18" fmla="*/ 8162213 w 8162213"/>
              <a:gd name="connsiteY18" fmla="*/ 5856594 h 6417672"/>
              <a:gd name="connsiteX19" fmla="*/ 6415382 w 8162213"/>
              <a:gd name="connsiteY19" fmla="*/ 5083753 h 6417672"/>
              <a:gd name="connsiteX20" fmla="*/ 6574161 w 8162213"/>
              <a:gd name="connsiteY20" fmla="*/ 6417672 h 6417672"/>
              <a:gd name="connsiteX21" fmla="*/ 4530995 w 8162213"/>
              <a:gd name="connsiteY21" fmla="*/ 4882666 h 6417672"/>
              <a:gd name="connsiteX22" fmla="*/ 4531081 w 8162213"/>
              <a:gd name="connsiteY22" fmla="*/ 4882604 h 6417672"/>
              <a:gd name="connsiteX23" fmla="*/ 4530913 w 8162213"/>
              <a:gd name="connsiteY23" fmla="*/ 4882604 h 6417672"/>
              <a:gd name="connsiteX24" fmla="*/ 4530995 w 8162213"/>
              <a:gd name="connsiteY24" fmla="*/ 4882666 h 6417672"/>
              <a:gd name="connsiteX25" fmla="*/ 4347089 w 8162213"/>
              <a:gd name="connsiteY25" fmla="*/ 5014011 h 6417672"/>
              <a:gd name="connsiteX26" fmla="*/ 2816006 w 8162213"/>
              <a:gd name="connsiteY26" fmla="*/ 5464909 h 6417672"/>
              <a:gd name="connsiteX27" fmla="*/ 0 w 8162213"/>
              <a:gd name="connsiteY27" fmla="*/ 2648819 h 6417672"/>
              <a:gd name="connsiteX28" fmla="*/ 1719478 w 8162213"/>
              <a:gd name="connsiteY28" fmla="*/ 45017 h 641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162213" h="6417672">
                <a:moveTo>
                  <a:pt x="2816090" y="637410"/>
                </a:moveTo>
                <a:cubicBezTo>
                  <a:pt x="1715076" y="637410"/>
                  <a:pt x="825824" y="1537275"/>
                  <a:pt x="825824" y="2648903"/>
                </a:cubicBezTo>
                <a:cubicBezTo>
                  <a:pt x="825824" y="3760531"/>
                  <a:pt x="1715076" y="4660396"/>
                  <a:pt x="2816090" y="4660396"/>
                </a:cubicBezTo>
                <a:cubicBezTo>
                  <a:pt x="3197246" y="4649782"/>
                  <a:pt x="3557175" y="4543901"/>
                  <a:pt x="3853592" y="4353365"/>
                </a:cubicBezTo>
                <a:lnTo>
                  <a:pt x="3853508" y="4353281"/>
                </a:lnTo>
                <a:cubicBezTo>
                  <a:pt x="3525335" y="4109763"/>
                  <a:pt x="2254927" y="3188755"/>
                  <a:pt x="2254927" y="3188755"/>
                </a:cubicBezTo>
                <a:lnTo>
                  <a:pt x="3493579" y="3188755"/>
                </a:lnTo>
                <a:cubicBezTo>
                  <a:pt x="3567704" y="3241653"/>
                  <a:pt x="4118169" y="3654565"/>
                  <a:pt x="4393444" y="3866328"/>
                </a:cubicBezTo>
                <a:cubicBezTo>
                  <a:pt x="4647492" y="3527541"/>
                  <a:pt x="4806356" y="3104100"/>
                  <a:pt x="4806356" y="2648903"/>
                </a:cubicBezTo>
                <a:cubicBezTo>
                  <a:pt x="4806356" y="1537275"/>
                  <a:pt x="3917104" y="637410"/>
                  <a:pt x="2816090" y="637410"/>
                </a:cubicBezTo>
                <a:close/>
                <a:moveTo>
                  <a:pt x="1841690" y="0"/>
                </a:moveTo>
                <a:lnTo>
                  <a:pt x="3793979" y="0"/>
                </a:lnTo>
                <a:lnTo>
                  <a:pt x="3912534" y="43359"/>
                </a:lnTo>
                <a:cubicBezTo>
                  <a:pt x="4923377" y="470623"/>
                  <a:pt x="5632011" y="1471047"/>
                  <a:pt x="5632011" y="2638206"/>
                </a:cubicBezTo>
                <a:cubicBezTo>
                  <a:pt x="5632011" y="3284023"/>
                  <a:pt x="5420249" y="3876857"/>
                  <a:pt x="5049706" y="4353281"/>
                </a:cubicBezTo>
                <a:cubicBezTo>
                  <a:pt x="5187344" y="4459162"/>
                  <a:pt x="5833076" y="4935586"/>
                  <a:pt x="5896672" y="5020241"/>
                </a:cubicBezTo>
                <a:cubicBezTo>
                  <a:pt x="5875530" y="4787336"/>
                  <a:pt x="5790791" y="4035721"/>
                  <a:pt x="5790791" y="4035721"/>
                </a:cubicBezTo>
                <a:lnTo>
                  <a:pt x="8151600" y="5803695"/>
                </a:lnTo>
                <a:lnTo>
                  <a:pt x="8162213" y="5856594"/>
                </a:lnTo>
                <a:lnTo>
                  <a:pt x="6415382" y="5083753"/>
                </a:lnTo>
                <a:lnTo>
                  <a:pt x="6574161" y="6417672"/>
                </a:lnTo>
                <a:lnTo>
                  <a:pt x="4530995" y="4882666"/>
                </a:lnTo>
                <a:lnTo>
                  <a:pt x="4531081" y="4882604"/>
                </a:lnTo>
                <a:lnTo>
                  <a:pt x="4530913" y="4882604"/>
                </a:lnTo>
                <a:lnTo>
                  <a:pt x="4530995" y="4882666"/>
                </a:lnTo>
                <a:lnTo>
                  <a:pt x="4347089" y="5014011"/>
                </a:lnTo>
                <a:cubicBezTo>
                  <a:pt x="3905621" y="5302778"/>
                  <a:pt x="3381096" y="5464909"/>
                  <a:pt x="2816006" y="5464909"/>
                </a:cubicBezTo>
                <a:cubicBezTo>
                  <a:pt x="1259794" y="5464909"/>
                  <a:pt x="0" y="4205030"/>
                  <a:pt x="0" y="2648819"/>
                </a:cubicBezTo>
                <a:cubicBezTo>
                  <a:pt x="0" y="1481661"/>
                  <a:pt x="708634" y="475267"/>
                  <a:pt x="1719478" y="45017"/>
                </a:cubicBezTo>
                <a:close/>
              </a:path>
            </a:pathLst>
          </a:custGeom>
          <a:gradFill>
            <a:gsLst>
              <a:gs pos="22000">
                <a:srgbClr val="FDCC0F"/>
              </a:gs>
              <a:gs pos="35000">
                <a:srgbClr val="BFCC19"/>
              </a:gs>
              <a:gs pos="55000">
                <a:srgbClr val="2EBF9D"/>
              </a:gs>
              <a:gs pos="10000">
                <a:schemeClr val="accent3"/>
              </a:gs>
              <a:gs pos="92000">
                <a:srgbClr val="0F096C"/>
              </a:gs>
              <a:gs pos="72000">
                <a:srgbClr val="0E75E5"/>
              </a:gs>
              <a:gs pos="85000">
                <a:srgbClr val="1224B8"/>
              </a:gs>
            </a:gsLst>
            <a:lin ang="132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CA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249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age de fi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 d'Hydro-Québec">
            <a:extLst>
              <a:ext uri="{FF2B5EF4-FFF2-40B4-BE49-F238E27FC236}">
                <a16:creationId xmlns:a16="http://schemas.microsoft.com/office/drawing/2014/main" id="{451D96F3-10D0-4FB0-93F6-EE25B8A25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82" y="2079745"/>
            <a:ext cx="5398019" cy="25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473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 pleine larg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11326813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CA" dirty="0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96058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 pleine larg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11326813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CA" dirty="0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228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bloc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 7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7478713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CA" dirty="0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C6A32F72-9785-4031-A895-AA4B21734C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74787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1120901F-A05E-4A9A-BB2A-B03A09B0F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8000" y="0"/>
            <a:ext cx="3630613" cy="6426200"/>
          </a:xfrm>
          <a:solidFill>
            <a:schemeClr val="tx2"/>
          </a:solidFill>
        </p:spPr>
        <p:txBody>
          <a:bodyPr lIns="180000" tIns="2502000" rIns="18000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3707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 et bloc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 7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501900"/>
            <a:ext cx="3630614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C6A32F72-9785-4031-A895-AA4B21734C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74787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1120901F-A05E-4A9A-BB2A-B03A09B0F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8000" y="0"/>
            <a:ext cx="3630613" cy="6426200"/>
          </a:xfrm>
          <a:solidFill>
            <a:schemeClr val="tx2"/>
          </a:solidFill>
        </p:spPr>
        <p:txBody>
          <a:bodyPr lIns="180000" tIns="2502000" rIns="18000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4457CD6-ACCC-4B93-A7EE-7F9DAEE51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8854" y="2501900"/>
            <a:ext cx="3630614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490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 7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7478713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C6A32F72-9785-4031-A895-AA4B21734C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74787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10" name="Espace réservé pour une image  30">
            <a:extLst>
              <a:ext uri="{FF2B5EF4-FFF2-40B4-BE49-F238E27FC236}">
                <a16:creationId xmlns:a16="http://schemas.microsoft.com/office/drawing/2014/main" id="{FAA0423A-44E1-4B8C-9AA2-9C05C27EFA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3632200" cy="64262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Page de texte droite ou gauche 598x1054</a:t>
            </a:r>
          </a:p>
        </p:txBody>
      </p:sp>
    </p:spTree>
    <p:extLst>
      <p:ext uri="{BB962C8B-B14F-4D97-AF65-F5344CB8AC3E}">
        <p14:creationId xmlns:p14="http://schemas.microsoft.com/office/powerpoint/2010/main" val="311436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BD2A0A79-AF5B-42FF-A814-B7204F49C9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3698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BD2A0A79-AF5B-42FF-A814-B7204F49C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jet 7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3848640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852" y="685600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8852" y="2501900"/>
            <a:ext cx="7478713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C6A32F72-9785-4031-A895-AA4B21734C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8852" y="431800"/>
            <a:ext cx="74787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10" name="Espace réservé pour une image  30">
            <a:extLst>
              <a:ext uri="{FF2B5EF4-FFF2-40B4-BE49-F238E27FC236}">
                <a16:creationId xmlns:a16="http://schemas.microsoft.com/office/drawing/2014/main" id="{FAA0423A-44E1-4B8C-9AA2-9C05C27EFA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800" y="0"/>
            <a:ext cx="3632200" cy="64262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Page de texte droite ou gauche 598x1054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47825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 7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501900"/>
            <a:ext cx="3630614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C6A32F72-9785-4031-A895-AA4B21734C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74787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4457CD6-ACCC-4B93-A7EE-7F9DAEE51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8854" y="2501900"/>
            <a:ext cx="3630614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9" name="Espace réservé pour une image  30">
            <a:extLst>
              <a:ext uri="{FF2B5EF4-FFF2-40B4-BE49-F238E27FC236}">
                <a16:creationId xmlns:a16="http://schemas.microsoft.com/office/drawing/2014/main" id="{337E49D0-AFC9-41DE-8F1B-9D5ABCFA3C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3632200" cy="64262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Page de texte droite ou gauche 598x1054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5143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et vignet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t 1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71C8FD-22B5-402B-929A-92A413622349}"/>
              </a:ext>
            </a:extLst>
          </p:cNvPr>
          <p:cNvSpPr/>
          <p:nvPr userDrawn="1"/>
        </p:nvSpPr>
        <p:spPr>
          <a:xfrm>
            <a:off x="0" y="2743200"/>
            <a:ext cx="12192000" cy="368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BB4F5E-7ED7-4DC2-8465-3509CE17AB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024" y="2024743"/>
            <a:ext cx="1770062" cy="1770062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6BD71F09-4A63-4C1B-9A74-A3FD640903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0969" y="2024743"/>
            <a:ext cx="1770062" cy="1770062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D76140D5-CCFB-4005-AB1C-4655CA12D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56914" y="2024743"/>
            <a:ext cx="1770062" cy="1770062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082B87C-F12D-4DDE-8313-F8B7D563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5D88722A-2014-4E1E-8BEC-85D21ACC9C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3D1813-BF64-4792-9712-507BCA387E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1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61FB5E1A-656B-4B24-BF6C-E097C2C96B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79899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FF37142-A427-444B-94F1-5839DE97E3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9586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9167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et cercl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t 1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71C8FD-22B5-402B-929A-92A413622349}"/>
              </a:ext>
            </a:extLst>
          </p:cNvPr>
          <p:cNvSpPr/>
          <p:nvPr userDrawn="1"/>
        </p:nvSpPr>
        <p:spPr>
          <a:xfrm>
            <a:off x="0" y="2743200"/>
            <a:ext cx="12192000" cy="368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082B87C-F12D-4DDE-8313-F8B7D563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5D88722A-2014-4E1E-8BEC-85D21ACC9C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3D1813-BF64-4792-9712-507BCA387E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1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61FB5E1A-656B-4B24-BF6C-E097C2C96B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79899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FF37142-A427-444B-94F1-5839DE97E3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9586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F9218D2-0B4D-45F8-A3AB-A215873FF7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59438" y="2019465"/>
            <a:ext cx="1775339" cy="1775339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ts val="300"/>
              </a:spcBef>
              <a:defRPr lang="fr-FR" sz="2400" smtClean="0">
                <a:solidFill>
                  <a:schemeClr val="tx2"/>
                </a:solidFill>
              </a:defRPr>
            </a:lvl1pPr>
            <a:lvl2pPr algn="ctr">
              <a:lnSpc>
                <a:spcPct val="90000"/>
              </a:lnSpc>
              <a:spcBef>
                <a:spcPts val="300"/>
              </a:spcBef>
              <a:defRPr lang="fr-FR" sz="1800" smtClean="0">
                <a:solidFill>
                  <a:schemeClr val="accent2"/>
                </a:solidFill>
              </a:defRPr>
            </a:lvl2pPr>
            <a:lvl3pPr marL="0" indent="0">
              <a:buNone/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11">
            <a:extLst>
              <a:ext uri="{FF2B5EF4-FFF2-40B4-BE49-F238E27FC236}">
                <a16:creationId xmlns:a16="http://schemas.microsoft.com/office/drawing/2014/main" id="{78A7D85B-36F6-4B3C-817E-CB38B51D829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07536" y="2019465"/>
            <a:ext cx="1775339" cy="1775339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ts val="300"/>
              </a:spcBef>
              <a:defRPr lang="fr-FR" sz="2400" smtClean="0">
                <a:solidFill>
                  <a:schemeClr val="tx2"/>
                </a:solidFill>
              </a:defRPr>
            </a:lvl1pPr>
            <a:lvl2pPr algn="ctr">
              <a:lnSpc>
                <a:spcPct val="90000"/>
              </a:lnSpc>
              <a:spcBef>
                <a:spcPts val="300"/>
              </a:spcBef>
              <a:defRPr lang="fr-FR" sz="1800" smtClean="0">
                <a:solidFill>
                  <a:schemeClr val="accent2"/>
                </a:solidFill>
              </a:defRPr>
            </a:lvl2pPr>
            <a:lvl3pPr marL="0" indent="0">
              <a:buNone/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441CCA50-0BCA-40B7-98CC-FB57B8F2C0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55634" y="2019465"/>
            <a:ext cx="1775339" cy="1775339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ts val="300"/>
              </a:spcBef>
              <a:defRPr lang="fr-FR" sz="2400" smtClean="0">
                <a:solidFill>
                  <a:schemeClr val="tx2"/>
                </a:solidFill>
              </a:defRPr>
            </a:lvl1pPr>
            <a:lvl2pPr algn="ctr">
              <a:lnSpc>
                <a:spcPct val="90000"/>
              </a:lnSpc>
              <a:spcBef>
                <a:spcPts val="300"/>
              </a:spcBef>
              <a:defRPr lang="fr-FR" sz="1800" smtClean="0">
                <a:solidFill>
                  <a:schemeClr val="accent2"/>
                </a:solidFill>
              </a:defRPr>
            </a:lvl2pPr>
            <a:lvl3pPr marL="0" indent="0">
              <a:buNone/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744617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et é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t 1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71C8FD-22B5-402B-929A-92A413622349}"/>
              </a:ext>
            </a:extLst>
          </p:cNvPr>
          <p:cNvSpPr/>
          <p:nvPr userDrawn="1"/>
        </p:nvSpPr>
        <p:spPr>
          <a:xfrm>
            <a:off x="0" y="2743200"/>
            <a:ext cx="12192000" cy="368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082B87C-F12D-4DDE-8313-F8B7D563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5D88722A-2014-4E1E-8BEC-85D21ACC9C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3D1813-BF64-4792-9712-507BCA387E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1" y="3924223"/>
            <a:ext cx="3630614" cy="1278696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61FB5E1A-656B-4B24-BF6C-E097C2C96B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79899" y="3924223"/>
            <a:ext cx="3630614" cy="1278696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FF37142-A427-444B-94F1-5839DE97E3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9586" y="3924223"/>
            <a:ext cx="3630614" cy="1278696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1448303-395E-47DA-9982-F1B782EA6A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17974" y="2277691"/>
            <a:ext cx="1258888" cy="1258890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fr-FR" sz="6600" smtClean="0">
                <a:solidFill>
                  <a:schemeClr val="tx2"/>
                </a:solidFill>
              </a:defRPr>
            </a:lvl1pPr>
            <a:lvl2pPr marL="0" indent="0">
              <a:defRPr lang="fr-FR" sz="1800" smtClean="0">
                <a:solidFill>
                  <a:schemeClr val="accent2"/>
                </a:solidFill>
              </a:defRPr>
            </a:lvl2pPr>
            <a:lvl3pPr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1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5567E55A-7B66-432E-AFAD-09316B03A4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5762" y="2277691"/>
            <a:ext cx="1258888" cy="1258890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fr-FR" sz="6600" smtClean="0">
                <a:solidFill>
                  <a:schemeClr val="tx2"/>
                </a:solidFill>
              </a:defRPr>
            </a:lvl1pPr>
            <a:lvl2pPr marL="0" indent="0">
              <a:defRPr lang="fr-FR" sz="1800" smtClean="0">
                <a:solidFill>
                  <a:schemeClr val="accent2"/>
                </a:solidFill>
              </a:defRPr>
            </a:lvl2pPr>
            <a:lvl3pPr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2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3AE114C6-E63D-41F7-B085-004CB5AD13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15449" y="2277691"/>
            <a:ext cx="1258888" cy="1258890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fr-FR" sz="6600" smtClean="0">
                <a:solidFill>
                  <a:schemeClr val="tx2"/>
                </a:solidFill>
              </a:defRPr>
            </a:lvl1pPr>
            <a:lvl2pPr marL="0" indent="0">
              <a:defRPr lang="fr-FR" sz="1800" smtClean="0">
                <a:solidFill>
                  <a:schemeClr val="accent2"/>
                </a:solidFill>
              </a:defRPr>
            </a:lvl2pPr>
            <a:lvl3pPr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4366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à gauche et espace à dro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B064F74-A7FE-4FCA-BD78-5016D35510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4482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B064F74-A7FE-4FCA-BD78-5016D35510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</a:extLst>
          </p:cNvPr>
          <p:cNvSpPr/>
          <p:nvPr userDrawn="1"/>
        </p:nvSpPr>
        <p:spPr>
          <a:xfrm flipH="1">
            <a:off x="4895570" y="0"/>
            <a:ext cx="7296429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4031971" cy="498598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8336389-2FD5-4391-90A9-D38A5351A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4031971" cy="3924300"/>
          </a:xfrm>
        </p:spPr>
        <p:txBody>
          <a:bodyPr/>
          <a:lstStyle>
            <a:lvl1pPr rtl="0">
              <a:defRPr>
                <a:solidFill>
                  <a:schemeClr val="accent3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431800"/>
            <a:ext cx="4031970" cy="400110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6344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et photo horizont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3176AF5-89DB-4989-AB92-9F0AE96BD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9914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3176AF5-89DB-4989-AB92-9F0AE96BD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jet 3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pic>
        <p:nvPicPr>
          <p:cNvPr id="22" name="Image 21" descr="Une image contenant lumière  Description générée automatiquement">
            <a:extLst>
              <a:ext uri="{FF2B5EF4-FFF2-40B4-BE49-F238E27FC236}">
                <a16:creationId xmlns:a16="http://schemas.microsoft.com/office/drawing/2014/main" id="{8AABC518-1C28-4693-A09B-B355C67D3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-2824" r="15591" b="21628"/>
          <a:stretch/>
        </p:blipFill>
        <p:spPr>
          <a:xfrm rot="10800000">
            <a:off x="0" y="1587"/>
            <a:ext cx="12192000" cy="3161763"/>
          </a:xfrm>
          <a:prstGeom prst="rect">
            <a:avLst/>
          </a:prstGeom>
        </p:spPr>
      </p:pic>
      <p:sp>
        <p:nvSpPr>
          <p:cNvPr id="21" name="Espace réservé pour une image  30">
            <a:extLst>
              <a:ext uri="{FF2B5EF4-FFF2-40B4-BE49-F238E27FC236}">
                <a16:creationId xmlns:a16="http://schemas.microsoft.com/office/drawing/2014/main" id="{B0760AD3-0BF4-4FEA-AECC-0506A46CDD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7034" y="1"/>
            <a:ext cx="11333166" cy="289552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Page couverture horizontale 1859x475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A23DD9EB-ED79-4A76-A403-D6BFDD6A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5" y="4032853"/>
            <a:ext cx="9401178" cy="1421357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D2EEFEE2-06F5-45B1-9AC1-C4B4A29E6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034" y="3547015"/>
            <a:ext cx="9401176" cy="218008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16D00B47-2732-427D-9431-CFC3535CAC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" y="5620894"/>
            <a:ext cx="9401176" cy="821590"/>
          </a:xfr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tile tx="0" ty="0" sx="100000" sy="100000" flip="none" algn="tl"/>
          </a:blipFill>
        </p:spPr>
        <p:txBody>
          <a:bodyPr wrap="square" lIns="0" tIns="360000" rIns="0" bIns="0" anchor="b" anchorCtr="0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Cliquez pour modifier les styles du texte </a:t>
            </a:r>
            <a:br>
              <a:rPr lang="fr-CA"/>
            </a:br>
            <a:r>
              <a:rPr lang="fr-CA"/>
              <a:t>du masque</a:t>
            </a:r>
            <a:endParaRPr lang="fr-CA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5E327611-702F-455F-A6E7-7BC19E40E7C5}"/>
              </a:ext>
            </a:extLst>
          </p:cNvPr>
          <p:cNvSpPr/>
          <p:nvPr userDrawn="1"/>
        </p:nvSpPr>
        <p:spPr>
          <a:xfrm>
            <a:off x="10507663" y="5573162"/>
            <a:ext cx="1250950" cy="1007574"/>
          </a:xfrm>
          <a:custGeom>
            <a:avLst/>
            <a:gdLst>
              <a:gd name="connsiteX0" fmla="*/ 2228414 w 4719509"/>
              <a:gd name="connsiteY0" fmla="*/ 2614853 h 3801316"/>
              <a:gd name="connsiteX1" fmla="*/ 1307027 w 4719509"/>
              <a:gd name="connsiteY1" fmla="*/ 1941778 h 3801316"/>
              <a:gd name="connsiteX2" fmla="*/ 2024016 w 4719509"/>
              <a:gd name="connsiteY2" fmla="*/ 1941778 h 3801316"/>
              <a:gd name="connsiteX3" fmla="*/ 2542994 w 4719509"/>
              <a:gd name="connsiteY3" fmla="*/ 2329015 h 3801316"/>
              <a:gd name="connsiteX4" fmla="*/ 2542196 w 4719509"/>
              <a:gd name="connsiteY4" fmla="*/ 2329015 h 3801316"/>
              <a:gd name="connsiteX5" fmla="*/ 2777732 w 4719509"/>
              <a:gd name="connsiteY5" fmla="*/ 1625600 h 3801316"/>
              <a:gd name="connsiteX6" fmla="*/ 1628794 w 4719509"/>
              <a:gd name="connsiteY6" fmla="*/ 466282 h 3801316"/>
              <a:gd name="connsiteX7" fmla="*/ 479855 w 4719509"/>
              <a:gd name="connsiteY7" fmla="*/ 1625600 h 3801316"/>
              <a:gd name="connsiteX8" fmla="*/ 1628794 w 4719509"/>
              <a:gd name="connsiteY8" fmla="*/ 2784918 h 3801316"/>
              <a:gd name="connsiteX9" fmla="*/ 2228414 w 4719509"/>
              <a:gd name="connsiteY9" fmla="*/ 2614853 h 3801316"/>
              <a:gd name="connsiteX10" fmla="*/ 2228414 w 4719509"/>
              <a:gd name="connsiteY10" fmla="*/ 2614853 h 3801316"/>
              <a:gd name="connsiteX11" fmla="*/ 2614853 w 4719509"/>
              <a:gd name="connsiteY11" fmla="*/ 2920651 h 3801316"/>
              <a:gd name="connsiteX12" fmla="*/ 1627995 w 4719509"/>
              <a:gd name="connsiteY12" fmla="*/ 3252797 h 3801316"/>
              <a:gd name="connsiteX13" fmla="*/ 0 w 4719509"/>
              <a:gd name="connsiteY13" fmla="*/ 1626398 h 3801316"/>
              <a:gd name="connsiteX14" fmla="*/ 1627995 w 4719509"/>
              <a:gd name="connsiteY14" fmla="*/ 0 h 3801316"/>
              <a:gd name="connsiteX15" fmla="*/ 3255991 w 4719509"/>
              <a:gd name="connsiteY15" fmla="*/ 1626398 h 3801316"/>
              <a:gd name="connsiteX16" fmla="*/ 2922248 w 4719509"/>
              <a:gd name="connsiteY16" fmla="*/ 2613256 h 3801316"/>
              <a:gd name="connsiteX17" fmla="*/ 3413281 w 4719509"/>
              <a:gd name="connsiteY17" fmla="*/ 2996501 h 3801316"/>
              <a:gd name="connsiteX18" fmla="*/ 3352600 w 4719509"/>
              <a:gd name="connsiteY18" fmla="*/ 2429617 h 3801316"/>
              <a:gd name="connsiteX19" fmla="*/ 4716316 w 4719509"/>
              <a:gd name="connsiteY19" fmla="*/ 3448412 h 3801316"/>
              <a:gd name="connsiteX20" fmla="*/ 4719510 w 4719509"/>
              <a:gd name="connsiteY20" fmla="*/ 3477954 h 3801316"/>
              <a:gd name="connsiteX21" fmla="*/ 3711893 w 4719509"/>
              <a:gd name="connsiteY21" fmla="*/ 3034826 h 3801316"/>
              <a:gd name="connsiteX22" fmla="*/ 3794930 w 4719509"/>
              <a:gd name="connsiteY22" fmla="*/ 3801317 h 3801316"/>
              <a:gd name="connsiteX23" fmla="*/ 2614853 w 4719509"/>
              <a:gd name="connsiteY23" fmla="*/ 2920651 h 3801316"/>
              <a:gd name="connsiteX24" fmla="*/ 2614853 w 4719509"/>
              <a:gd name="connsiteY24" fmla="*/ 2920651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9509" h="3801316">
                <a:moveTo>
                  <a:pt x="2228414" y="2614853"/>
                </a:moveTo>
                <a:cubicBezTo>
                  <a:pt x="2040783" y="2475128"/>
                  <a:pt x="1307027" y="1941778"/>
                  <a:pt x="1307027" y="1941778"/>
                </a:cubicBezTo>
                <a:lnTo>
                  <a:pt x="2024016" y="1941778"/>
                </a:lnTo>
                <a:cubicBezTo>
                  <a:pt x="2065534" y="1973715"/>
                  <a:pt x="2386502" y="2212445"/>
                  <a:pt x="2542994" y="2329015"/>
                </a:cubicBezTo>
                <a:lnTo>
                  <a:pt x="2542196" y="2329015"/>
                </a:lnTo>
                <a:cubicBezTo>
                  <a:pt x="2689905" y="2134199"/>
                  <a:pt x="2777732" y="1889880"/>
                  <a:pt x="2777732" y="1625600"/>
                </a:cubicBezTo>
                <a:cubicBezTo>
                  <a:pt x="2777732" y="985260"/>
                  <a:pt x="2263544" y="466282"/>
                  <a:pt x="1628794" y="466282"/>
                </a:cubicBezTo>
                <a:cubicBezTo>
                  <a:pt x="994043" y="466282"/>
                  <a:pt x="479855" y="985260"/>
                  <a:pt x="479855" y="1625600"/>
                </a:cubicBezTo>
                <a:cubicBezTo>
                  <a:pt x="479855" y="2265939"/>
                  <a:pt x="994043" y="2784918"/>
                  <a:pt x="1628794" y="2784918"/>
                </a:cubicBezTo>
                <a:cubicBezTo>
                  <a:pt x="1848362" y="2785716"/>
                  <a:pt x="2053558" y="2723439"/>
                  <a:pt x="2228414" y="2614853"/>
                </a:cubicBezTo>
                <a:lnTo>
                  <a:pt x="2228414" y="2614853"/>
                </a:lnTo>
                <a:close/>
                <a:moveTo>
                  <a:pt x="2614853" y="2920651"/>
                </a:moveTo>
                <a:cubicBezTo>
                  <a:pt x="2340992" y="3129040"/>
                  <a:pt x="1999264" y="3252797"/>
                  <a:pt x="1627995" y="3252797"/>
                </a:cubicBezTo>
                <a:cubicBezTo>
                  <a:pt x="728965" y="3252797"/>
                  <a:pt x="0" y="2524630"/>
                  <a:pt x="0" y="1626398"/>
                </a:cubicBezTo>
                <a:cubicBezTo>
                  <a:pt x="0" y="728167"/>
                  <a:pt x="728965" y="0"/>
                  <a:pt x="1627995" y="0"/>
                </a:cubicBezTo>
                <a:cubicBezTo>
                  <a:pt x="2527026" y="0"/>
                  <a:pt x="3255991" y="728167"/>
                  <a:pt x="3255991" y="1626398"/>
                </a:cubicBezTo>
                <a:cubicBezTo>
                  <a:pt x="3255991" y="1997667"/>
                  <a:pt x="3131436" y="2339395"/>
                  <a:pt x="2922248" y="2613256"/>
                </a:cubicBezTo>
                <a:cubicBezTo>
                  <a:pt x="3004486" y="2673936"/>
                  <a:pt x="3373360" y="2948596"/>
                  <a:pt x="3413281" y="2996501"/>
                </a:cubicBezTo>
                <a:cubicBezTo>
                  <a:pt x="3398909" y="2861567"/>
                  <a:pt x="3352600" y="2429617"/>
                  <a:pt x="3352600" y="2429617"/>
                </a:cubicBezTo>
                <a:lnTo>
                  <a:pt x="4716316" y="3448412"/>
                </a:lnTo>
                <a:lnTo>
                  <a:pt x="4719510" y="3477954"/>
                </a:lnTo>
                <a:lnTo>
                  <a:pt x="3711893" y="3034826"/>
                </a:lnTo>
                <a:lnTo>
                  <a:pt x="3794930" y="3801317"/>
                </a:lnTo>
                <a:lnTo>
                  <a:pt x="2614853" y="2920651"/>
                </a:lnTo>
                <a:lnTo>
                  <a:pt x="2614853" y="2920651"/>
                </a:lnTo>
                <a:close/>
              </a:path>
            </a:pathLst>
          </a:custGeom>
          <a:solidFill>
            <a:srgbClr val="FF9B00"/>
          </a:solidFill>
          <a:ln w="79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88819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à gauche et texte à dro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B2B9D5E3-DABA-4EBE-8ABF-6252BB75DC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1864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B2B9D5E3-DABA-4EBE-8ABF-6252BB75D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</a:extLst>
          </p:cNvPr>
          <p:cNvSpPr/>
          <p:nvPr userDrawn="1"/>
        </p:nvSpPr>
        <p:spPr>
          <a:xfrm flipH="1">
            <a:off x="4895571" y="0"/>
            <a:ext cx="7296429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4031971" cy="498598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8336389-2FD5-4391-90A9-D38A5351A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4031971" cy="3924300"/>
          </a:xfrm>
        </p:spPr>
        <p:txBody>
          <a:bodyPr/>
          <a:lstStyle>
            <a:lvl1pPr rtl="0">
              <a:defRPr>
                <a:solidFill>
                  <a:schemeClr val="accent3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431800"/>
            <a:ext cx="4031970" cy="400110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431800"/>
            <a:ext cx="6431242" cy="5994400"/>
          </a:xfrm>
        </p:spPr>
        <p:txBody>
          <a:bodyPr/>
          <a:lstStyle>
            <a:lvl1pPr rtl="0">
              <a:defRPr/>
            </a:lvl1pPr>
            <a:lvl2pPr rtl="0">
              <a:defRPr>
                <a:solidFill>
                  <a:schemeClr val="bg2"/>
                </a:solidFill>
              </a:defRPr>
            </a:lvl2pPr>
            <a:lvl3pPr rtl="0">
              <a:defRPr>
                <a:solidFill>
                  <a:schemeClr val="bg2"/>
                </a:solidFill>
              </a:defRPr>
            </a:lvl3pPr>
            <a:lvl4pPr rtl="0">
              <a:defRPr>
                <a:solidFill>
                  <a:schemeClr val="bg2"/>
                </a:solidFill>
              </a:defRPr>
            </a:lvl4pPr>
            <a:lvl5pPr rtl="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73125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3D78FC66-A4BA-485A-8EF8-F77C18AC7A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9311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3D78FC66-A4BA-485A-8EF8-F77C18AC7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</a:extLst>
          </p:cNvPr>
          <p:cNvSpPr/>
          <p:nvPr userDrawn="1"/>
        </p:nvSpPr>
        <p:spPr>
          <a:xfrm flipH="1">
            <a:off x="4895571" y="0"/>
            <a:ext cx="7296429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501900"/>
            <a:ext cx="4031971" cy="498598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2050682"/>
            <a:ext cx="4031970" cy="400110"/>
          </a:xfrm>
        </p:spPr>
        <p:txBody>
          <a:bodyPr wrap="square" anchor="b">
            <a:spAutoFit/>
          </a:bodyPr>
          <a:lstStyle>
            <a:lvl1pPr rtl="0">
              <a:defRPr sz="1300" b="0" cap="all" spc="18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2501900"/>
            <a:ext cx="6431242" cy="3924300"/>
          </a:xfrm>
        </p:spPr>
        <p:txBody>
          <a:bodyPr/>
          <a:lstStyle>
            <a:lvl1pPr rtl="0">
              <a:defRPr/>
            </a:lvl1pPr>
            <a:lvl2pPr rtl="0">
              <a:defRPr>
                <a:solidFill>
                  <a:schemeClr val="bg2"/>
                </a:solidFill>
              </a:defRPr>
            </a:lvl2pPr>
            <a:lvl3pPr rtl="0">
              <a:defRPr>
                <a:solidFill>
                  <a:schemeClr val="bg2"/>
                </a:solidFill>
              </a:defRPr>
            </a:lvl3pPr>
            <a:lvl4pPr rtl="0">
              <a:defRPr>
                <a:solidFill>
                  <a:schemeClr val="bg2"/>
                </a:solidFill>
              </a:defRPr>
            </a:lvl4pPr>
            <a:lvl5pPr rtl="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48212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étroit droite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D952968-A62C-489B-BBC3-805CCE7F0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3136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9D952968-A62C-489B-BBC3-805CCE7F0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</a:extLst>
          </p:cNvPr>
          <p:cNvSpPr/>
          <p:nvPr userDrawn="1"/>
        </p:nvSpPr>
        <p:spPr>
          <a:xfrm flipH="1">
            <a:off x="4064000" y="0"/>
            <a:ext cx="8127999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501900"/>
            <a:ext cx="3189149" cy="498598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2050682"/>
            <a:ext cx="3189148" cy="400110"/>
          </a:xfrm>
        </p:spPr>
        <p:txBody>
          <a:bodyPr wrap="square" anchor="b">
            <a:spAutoFit/>
          </a:bodyPr>
          <a:lstStyle>
            <a:lvl1pPr rtl="0">
              <a:defRPr sz="1300" b="0" cap="all" spc="18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6714" y="431800"/>
            <a:ext cx="7161899" cy="5994400"/>
          </a:xfrm>
        </p:spPr>
        <p:txBody>
          <a:bodyPr anchor="ctr"/>
          <a:lstStyle>
            <a:lvl1pPr rtl="0">
              <a:defRPr/>
            </a:lvl1pPr>
            <a:lvl2pPr rtl="0">
              <a:defRPr>
                <a:solidFill>
                  <a:schemeClr val="bg2"/>
                </a:solidFill>
              </a:defRPr>
            </a:lvl2pPr>
            <a:lvl3pPr rtl="0">
              <a:defRPr>
                <a:solidFill>
                  <a:schemeClr val="bg2"/>
                </a:solidFill>
              </a:defRPr>
            </a:lvl3pPr>
            <a:lvl4pPr rtl="0">
              <a:defRPr>
                <a:solidFill>
                  <a:schemeClr val="bg2"/>
                </a:solidFill>
              </a:defRPr>
            </a:lvl4pPr>
            <a:lvl5pPr rtl="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5599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texte gr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3D78FC66-A4BA-485A-8EF8-F77C18AC7A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4692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3D78FC66-A4BA-485A-8EF8-F77C18AC7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</a:extLst>
          </p:cNvPr>
          <p:cNvSpPr/>
          <p:nvPr userDrawn="1"/>
        </p:nvSpPr>
        <p:spPr>
          <a:xfrm flipH="1">
            <a:off x="4895571" y="0"/>
            <a:ext cx="7296429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501900"/>
            <a:ext cx="4031971" cy="498598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2050682"/>
            <a:ext cx="4031970" cy="400110"/>
          </a:xfrm>
        </p:spPr>
        <p:txBody>
          <a:bodyPr wrap="square" anchor="b">
            <a:spAutoFit/>
          </a:bodyPr>
          <a:lstStyle>
            <a:lvl1pPr rtl="0">
              <a:defRPr sz="1300" b="0" cap="all" spc="18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2501900"/>
            <a:ext cx="6431242" cy="3924300"/>
          </a:xfrm>
        </p:spPr>
        <p:txBody>
          <a:bodyPr/>
          <a:lstStyle>
            <a:lvl1pPr rtl="0">
              <a:defRPr/>
            </a:lvl1pPr>
            <a:lvl2pPr rtl="0">
              <a:defRPr>
                <a:solidFill>
                  <a:schemeClr val="tx2"/>
                </a:solidFill>
              </a:defRPr>
            </a:lvl2pPr>
            <a:lvl3pPr rtl="0">
              <a:defRPr>
                <a:solidFill>
                  <a:schemeClr val="tx2"/>
                </a:solidFill>
              </a:defRPr>
            </a:lvl3pPr>
            <a:lvl4pPr rtl="0">
              <a:defRPr>
                <a:solidFill>
                  <a:schemeClr val="tx2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96380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étroit droite texte gr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3D78FC66-A4BA-485A-8EF8-F77C18AC7A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7588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3D78FC66-A4BA-485A-8EF8-F77C18AC7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</a:extLst>
          </p:cNvPr>
          <p:cNvSpPr/>
          <p:nvPr userDrawn="1"/>
        </p:nvSpPr>
        <p:spPr>
          <a:xfrm flipH="1">
            <a:off x="4895571" y="0"/>
            <a:ext cx="7296429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4031971" cy="498598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431800"/>
            <a:ext cx="4031970" cy="400110"/>
          </a:xfrm>
        </p:spPr>
        <p:txBody>
          <a:bodyPr wrap="square" anchor="t">
            <a:spAutoFit/>
          </a:bodyPr>
          <a:lstStyle>
            <a:lvl1pPr rtl="0">
              <a:defRPr sz="1300" b="0" cap="all" spc="18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431800"/>
            <a:ext cx="6431242" cy="5994400"/>
          </a:xfrm>
        </p:spPr>
        <p:txBody>
          <a:bodyPr/>
          <a:lstStyle>
            <a:lvl1pPr rtl="0">
              <a:defRPr/>
            </a:lvl1pPr>
            <a:lvl2pPr rtl="0">
              <a:defRPr>
                <a:solidFill>
                  <a:schemeClr val="tx2"/>
                </a:solidFill>
              </a:defRPr>
            </a:lvl2pPr>
            <a:lvl3pPr rtl="0">
              <a:defRPr>
                <a:solidFill>
                  <a:schemeClr val="tx2"/>
                </a:solidFill>
              </a:defRPr>
            </a:lvl3pPr>
            <a:lvl4pPr rtl="0">
              <a:defRPr>
                <a:solidFill>
                  <a:schemeClr val="tx2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4031971" cy="3924300"/>
          </a:xfrm>
        </p:spPr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16899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photo 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B2B9D5E3-DABA-4EBE-8ABF-6252BB75DC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2804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B2B9D5E3-DABA-4EBE-8ABF-6252BB75D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7" y="1588"/>
            <a:ext cx="45719" cy="158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4487863" cy="498598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8336389-2FD5-4391-90A9-D38A5351A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4487863" cy="3924300"/>
          </a:xfrm>
        </p:spPr>
        <p:txBody>
          <a:bodyPr/>
          <a:lstStyle>
            <a:lvl1pPr rtl="0">
              <a:defRPr>
                <a:solidFill>
                  <a:schemeClr val="accent3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431800"/>
            <a:ext cx="4487862" cy="400110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2" name="Espace réservé pour une image  30">
            <a:extLst>
              <a:ext uri="{FF2B5EF4-FFF2-40B4-BE49-F238E27FC236}">
                <a16:creationId xmlns:a16="http://schemas.microsoft.com/office/drawing/2014/main" id="{B623FCCD-F6C3-4415-BC90-C0BD795679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431800"/>
            <a:ext cx="6837362" cy="5994400"/>
          </a:xfrm>
          <a:solidFill>
            <a:schemeClr val="tx2"/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Demi-page 1122x984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74021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photo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3D78FC66-A4BA-485A-8EF8-F77C18AC7A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9885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3D78FC66-A4BA-485A-8EF8-F77C18AC7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7" y="1588"/>
            <a:ext cx="45719" cy="158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4487863" cy="498598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431800"/>
            <a:ext cx="4487862" cy="400110"/>
          </a:xfrm>
        </p:spPr>
        <p:txBody>
          <a:bodyPr wrap="square" anchor="t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4487863" cy="3924300"/>
          </a:xfrm>
        </p:spPr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2" name="Espace réservé pour une image  30">
            <a:extLst>
              <a:ext uri="{FF2B5EF4-FFF2-40B4-BE49-F238E27FC236}">
                <a16:creationId xmlns:a16="http://schemas.microsoft.com/office/drawing/2014/main" id="{8467801D-46B6-4A46-AF30-6477333760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431800"/>
            <a:ext cx="6837362" cy="5994400"/>
          </a:xfrm>
          <a:solidFill>
            <a:schemeClr val="bg1"/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Demi-page 1122x984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40753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photo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3D78FC66-A4BA-485A-8EF8-F77C18AC7A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8593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3D78FC66-A4BA-485A-8EF8-F77C18AC7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018" y="685600"/>
            <a:ext cx="4460595" cy="498598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8019" y="431800"/>
            <a:ext cx="4460594" cy="400110"/>
          </a:xfrm>
        </p:spPr>
        <p:txBody>
          <a:bodyPr wrap="square" anchor="t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8018" y="2501900"/>
            <a:ext cx="4460595" cy="3924300"/>
          </a:xfrm>
        </p:spPr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2" name="Espace réservé pour une image  30">
            <a:extLst>
              <a:ext uri="{FF2B5EF4-FFF2-40B4-BE49-F238E27FC236}">
                <a16:creationId xmlns:a16="http://schemas.microsoft.com/office/drawing/2014/main" id="{8467801D-46B6-4A46-AF30-6477333760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76" y="431800"/>
            <a:ext cx="6837362" cy="5994400"/>
          </a:xfrm>
          <a:solidFill>
            <a:schemeClr val="bg2"/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Demi-page 1122x984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3603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photo 0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B2B9D5E3-DABA-4EBE-8ABF-6252BB75DC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2697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B2B9D5E3-DABA-4EBE-8ABF-6252BB75D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7252299" y="1588"/>
            <a:ext cx="45719" cy="158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018" y="685600"/>
            <a:ext cx="4460595" cy="498598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8336389-2FD5-4391-90A9-D38A5351A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8018" y="2501900"/>
            <a:ext cx="4460595" cy="3924300"/>
          </a:xfrm>
        </p:spPr>
        <p:txBody>
          <a:bodyPr/>
          <a:lstStyle>
            <a:lvl1pPr rtl="0">
              <a:defRPr>
                <a:solidFill>
                  <a:schemeClr val="accent3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8019" y="431800"/>
            <a:ext cx="4460594" cy="400110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2" name="Espace réservé pour une image  30">
            <a:extLst>
              <a:ext uri="{FF2B5EF4-FFF2-40B4-BE49-F238E27FC236}">
                <a16:creationId xmlns:a16="http://schemas.microsoft.com/office/drawing/2014/main" id="{B623FCCD-F6C3-4415-BC90-C0BD795679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31800"/>
            <a:ext cx="6837362" cy="5994400"/>
          </a:xfrm>
          <a:solidFill>
            <a:schemeClr val="tx2"/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Demi-page 1122x984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1246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F2C7E1-B620-44CF-8DDC-11E0F1E4A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413" y="4030267"/>
            <a:ext cx="3228974" cy="924869"/>
          </a:xfrm>
        </p:spPr>
        <p:txBody>
          <a:bodyPr wrap="square">
            <a:sp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 algn="ctr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B529AD5-7F90-4E34-9C98-9C6A37CDF2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60500" y="2286000"/>
            <a:ext cx="1587500" cy="15875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4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6CD32D7F-6D4D-43DE-AC59-1B34D035D9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1513" y="4030267"/>
            <a:ext cx="3228974" cy="924869"/>
          </a:xfrm>
        </p:spPr>
        <p:txBody>
          <a:bodyPr wrap="square">
            <a:sp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 algn="ctr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55368905-DF09-4BD0-A091-510C76BC2D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08600" y="2286000"/>
            <a:ext cx="1587500" cy="15875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4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CC27651C-115E-4243-9D07-D01533F27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28026" y="4030267"/>
            <a:ext cx="3228974" cy="924869"/>
          </a:xfrm>
        </p:spPr>
        <p:txBody>
          <a:bodyPr wrap="square">
            <a:sp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 algn="ctr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2" name="Espace réservé pour une image  11">
            <a:extLst>
              <a:ext uri="{FF2B5EF4-FFF2-40B4-BE49-F238E27FC236}">
                <a16:creationId xmlns:a16="http://schemas.microsoft.com/office/drawing/2014/main" id="{25A5E091-F3B7-4C4E-A4D1-8CB72C24AF6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55113" y="2286000"/>
            <a:ext cx="1587500" cy="15875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4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6174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et photo vertic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057F4E5B-ADE2-4D54-882C-4A2413A40F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7303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057F4E5B-ADE2-4D54-882C-4A2413A40F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jet 5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E0CDDB6-46E9-439D-B2A5-25D45117A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25" b="2328"/>
          <a:stretch/>
        </p:blipFill>
        <p:spPr>
          <a:xfrm>
            <a:off x="0" y="0"/>
            <a:ext cx="12192000" cy="6859588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DA9C19F-97ED-46F0-B31D-DABD69EE163C}"/>
              </a:ext>
            </a:extLst>
          </p:cNvPr>
          <p:cNvSpPr/>
          <p:nvPr userDrawn="1"/>
        </p:nvSpPr>
        <p:spPr>
          <a:xfrm>
            <a:off x="10507663" y="5573162"/>
            <a:ext cx="1250950" cy="1007574"/>
          </a:xfrm>
          <a:custGeom>
            <a:avLst/>
            <a:gdLst>
              <a:gd name="connsiteX0" fmla="*/ 2228414 w 4719509"/>
              <a:gd name="connsiteY0" fmla="*/ 2614853 h 3801316"/>
              <a:gd name="connsiteX1" fmla="*/ 1307027 w 4719509"/>
              <a:gd name="connsiteY1" fmla="*/ 1941778 h 3801316"/>
              <a:gd name="connsiteX2" fmla="*/ 2024016 w 4719509"/>
              <a:gd name="connsiteY2" fmla="*/ 1941778 h 3801316"/>
              <a:gd name="connsiteX3" fmla="*/ 2542994 w 4719509"/>
              <a:gd name="connsiteY3" fmla="*/ 2329015 h 3801316"/>
              <a:gd name="connsiteX4" fmla="*/ 2542196 w 4719509"/>
              <a:gd name="connsiteY4" fmla="*/ 2329015 h 3801316"/>
              <a:gd name="connsiteX5" fmla="*/ 2777732 w 4719509"/>
              <a:gd name="connsiteY5" fmla="*/ 1625600 h 3801316"/>
              <a:gd name="connsiteX6" fmla="*/ 1628794 w 4719509"/>
              <a:gd name="connsiteY6" fmla="*/ 466282 h 3801316"/>
              <a:gd name="connsiteX7" fmla="*/ 479855 w 4719509"/>
              <a:gd name="connsiteY7" fmla="*/ 1625600 h 3801316"/>
              <a:gd name="connsiteX8" fmla="*/ 1628794 w 4719509"/>
              <a:gd name="connsiteY8" fmla="*/ 2784918 h 3801316"/>
              <a:gd name="connsiteX9" fmla="*/ 2228414 w 4719509"/>
              <a:gd name="connsiteY9" fmla="*/ 2614853 h 3801316"/>
              <a:gd name="connsiteX10" fmla="*/ 2228414 w 4719509"/>
              <a:gd name="connsiteY10" fmla="*/ 2614853 h 3801316"/>
              <a:gd name="connsiteX11" fmla="*/ 2614853 w 4719509"/>
              <a:gd name="connsiteY11" fmla="*/ 2920651 h 3801316"/>
              <a:gd name="connsiteX12" fmla="*/ 1627995 w 4719509"/>
              <a:gd name="connsiteY12" fmla="*/ 3252797 h 3801316"/>
              <a:gd name="connsiteX13" fmla="*/ 0 w 4719509"/>
              <a:gd name="connsiteY13" fmla="*/ 1626398 h 3801316"/>
              <a:gd name="connsiteX14" fmla="*/ 1627995 w 4719509"/>
              <a:gd name="connsiteY14" fmla="*/ 0 h 3801316"/>
              <a:gd name="connsiteX15" fmla="*/ 3255991 w 4719509"/>
              <a:gd name="connsiteY15" fmla="*/ 1626398 h 3801316"/>
              <a:gd name="connsiteX16" fmla="*/ 2922248 w 4719509"/>
              <a:gd name="connsiteY16" fmla="*/ 2613256 h 3801316"/>
              <a:gd name="connsiteX17" fmla="*/ 3413281 w 4719509"/>
              <a:gd name="connsiteY17" fmla="*/ 2996501 h 3801316"/>
              <a:gd name="connsiteX18" fmla="*/ 3352600 w 4719509"/>
              <a:gd name="connsiteY18" fmla="*/ 2429617 h 3801316"/>
              <a:gd name="connsiteX19" fmla="*/ 4716316 w 4719509"/>
              <a:gd name="connsiteY19" fmla="*/ 3448412 h 3801316"/>
              <a:gd name="connsiteX20" fmla="*/ 4719510 w 4719509"/>
              <a:gd name="connsiteY20" fmla="*/ 3477954 h 3801316"/>
              <a:gd name="connsiteX21" fmla="*/ 3711893 w 4719509"/>
              <a:gd name="connsiteY21" fmla="*/ 3034826 h 3801316"/>
              <a:gd name="connsiteX22" fmla="*/ 3794930 w 4719509"/>
              <a:gd name="connsiteY22" fmla="*/ 3801317 h 3801316"/>
              <a:gd name="connsiteX23" fmla="*/ 2614853 w 4719509"/>
              <a:gd name="connsiteY23" fmla="*/ 2920651 h 3801316"/>
              <a:gd name="connsiteX24" fmla="*/ 2614853 w 4719509"/>
              <a:gd name="connsiteY24" fmla="*/ 2920651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9509" h="3801316">
                <a:moveTo>
                  <a:pt x="2228414" y="2614853"/>
                </a:moveTo>
                <a:cubicBezTo>
                  <a:pt x="2040783" y="2475128"/>
                  <a:pt x="1307027" y="1941778"/>
                  <a:pt x="1307027" y="1941778"/>
                </a:cubicBezTo>
                <a:lnTo>
                  <a:pt x="2024016" y="1941778"/>
                </a:lnTo>
                <a:cubicBezTo>
                  <a:pt x="2065534" y="1973715"/>
                  <a:pt x="2386502" y="2212445"/>
                  <a:pt x="2542994" y="2329015"/>
                </a:cubicBezTo>
                <a:lnTo>
                  <a:pt x="2542196" y="2329015"/>
                </a:lnTo>
                <a:cubicBezTo>
                  <a:pt x="2689905" y="2134199"/>
                  <a:pt x="2777732" y="1889880"/>
                  <a:pt x="2777732" y="1625600"/>
                </a:cubicBezTo>
                <a:cubicBezTo>
                  <a:pt x="2777732" y="985260"/>
                  <a:pt x="2263544" y="466282"/>
                  <a:pt x="1628794" y="466282"/>
                </a:cubicBezTo>
                <a:cubicBezTo>
                  <a:pt x="994043" y="466282"/>
                  <a:pt x="479855" y="985260"/>
                  <a:pt x="479855" y="1625600"/>
                </a:cubicBezTo>
                <a:cubicBezTo>
                  <a:pt x="479855" y="2265939"/>
                  <a:pt x="994043" y="2784918"/>
                  <a:pt x="1628794" y="2784918"/>
                </a:cubicBezTo>
                <a:cubicBezTo>
                  <a:pt x="1848362" y="2785716"/>
                  <a:pt x="2053558" y="2723439"/>
                  <a:pt x="2228414" y="2614853"/>
                </a:cubicBezTo>
                <a:lnTo>
                  <a:pt x="2228414" y="2614853"/>
                </a:lnTo>
                <a:close/>
                <a:moveTo>
                  <a:pt x="2614853" y="2920651"/>
                </a:moveTo>
                <a:cubicBezTo>
                  <a:pt x="2340992" y="3129040"/>
                  <a:pt x="1999264" y="3252797"/>
                  <a:pt x="1627995" y="3252797"/>
                </a:cubicBezTo>
                <a:cubicBezTo>
                  <a:pt x="728965" y="3252797"/>
                  <a:pt x="0" y="2524630"/>
                  <a:pt x="0" y="1626398"/>
                </a:cubicBezTo>
                <a:cubicBezTo>
                  <a:pt x="0" y="728167"/>
                  <a:pt x="728965" y="0"/>
                  <a:pt x="1627995" y="0"/>
                </a:cubicBezTo>
                <a:cubicBezTo>
                  <a:pt x="2527026" y="0"/>
                  <a:pt x="3255991" y="728167"/>
                  <a:pt x="3255991" y="1626398"/>
                </a:cubicBezTo>
                <a:cubicBezTo>
                  <a:pt x="3255991" y="1997667"/>
                  <a:pt x="3131436" y="2339395"/>
                  <a:pt x="2922248" y="2613256"/>
                </a:cubicBezTo>
                <a:cubicBezTo>
                  <a:pt x="3004486" y="2673936"/>
                  <a:pt x="3373360" y="2948596"/>
                  <a:pt x="3413281" y="2996501"/>
                </a:cubicBezTo>
                <a:cubicBezTo>
                  <a:pt x="3398909" y="2861567"/>
                  <a:pt x="3352600" y="2429617"/>
                  <a:pt x="3352600" y="2429617"/>
                </a:cubicBezTo>
                <a:lnTo>
                  <a:pt x="4716316" y="3448412"/>
                </a:lnTo>
                <a:lnTo>
                  <a:pt x="4719510" y="3477954"/>
                </a:lnTo>
                <a:lnTo>
                  <a:pt x="3711893" y="3034826"/>
                </a:lnTo>
                <a:lnTo>
                  <a:pt x="3794930" y="3801317"/>
                </a:lnTo>
                <a:lnTo>
                  <a:pt x="2614853" y="2920651"/>
                </a:lnTo>
                <a:lnTo>
                  <a:pt x="2614853" y="2920651"/>
                </a:lnTo>
                <a:close/>
              </a:path>
            </a:pathLst>
          </a:custGeom>
          <a:solidFill>
            <a:srgbClr val="FF9B00"/>
          </a:solidFill>
          <a:ln w="79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68F30E-CCBD-47D5-BB77-EF3380EE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02" y="2507501"/>
            <a:ext cx="5770562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06A69DCD-0793-4926-BEFC-6D06955E6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9902" y="1815651"/>
            <a:ext cx="5770561" cy="458074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5C391115-5B48-41FA-BCD3-04111090B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9902" y="5559690"/>
            <a:ext cx="5770561" cy="894293"/>
          </a:xfr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tile tx="0" ty="0" sx="100000" sy="100000" flip="none" algn="tl"/>
          </a:blipFill>
        </p:spPr>
        <p:txBody>
          <a:bodyPr wrap="square" lIns="0" tIns="43200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69ECB254-0858-49BB-9CC2-0A380D3777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431800"/>
            <a:ext cx="3810000" cy="5999163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Page couverture verticale 625x985</a:t>
            </a:r>
          </a:p>
        </p:txBody>
      </p:sp>
    </p:spTree>
    <p:extLst>
      <p:ext uri="{BB962C8B-B14F-4D97-AF65-F5344CB8AC3E}">
        <p14:creationId xmlns:p14="http://schemas.microsoft.com/office/powerpoint/2010/main" val="344929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F2C7E1-B620-44CF-8DDC-11E0F1E4A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5386" y="2623577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B529AD5-7F90-4E34-9C98-9C6A37CDF2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250190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13" name="Espace réservé pour une image  11">
            <a:extLst>
              <a:ext uri="{FF2B5EF4-FFF2-40B4-BE49-F238E27FC236}">
                <a16:creationId xmlns:a16="http://schemas.microsoft.com/office/drawing/2014/main" id="{5A3E0E27-BAFF-41BB-A987-97BCA880A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0" y="459298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14" name="Espace réservé pour une image  11">
            <a:extLst>
              <a:ext uri="{FF2B5EF4-FFF2-40B4-BE49-F238E27FC236}">
                <a16:creationId xmlns:a16="http://schemas.microsoft.com/office/drawing/2014/main" id="{7E0D2E11-526F-43B3-B28D-1E66B08BAC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7621" y="250190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15" name="Espace réservé pour une image  11">
            <a:extLst>
              <a:ext uri="{FF2B5EF4-FFF2-40B4-BE49-F238E27FC236}">
                <a16:creationId xmlns:a16="http://schemas.microsoft.com/office/drawing/2014/main" id="{77325D35-F33D-4E0D-A2DB-9A17D3CD7C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7621" y="459298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24E30490-6832-49B4-AEF2-DB2CB128F2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5386" y="4699000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90D2B312-0241-43B8-ADBD-CB801E3CF6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81207" y="2623577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008CED32-DE1F-4240-B321-D0CF8C41D1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81207" y="4699000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2402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F2C7E1-B620-44CF-8DDC-11E0F1E4A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5386" y="2087027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B529AD5-7F90-4E34-9C98-9C6A37CDF2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97043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13" name="Espace réservé pour une image  11">
            <a:extLst>
              <a:ext uri="{FF2B5EF4-FFF2-40B4-BE49-F238E27FC236}">
                <a16:creationId xmlns:a16="http://schemas.microsoft.com/office/drawing/2014/main" id="{5A3E0E27-BAFF-41BB-A987-97BCA880A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0" y="3518761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14" name="Espace réservé pour une image  11">
            <a:extLst>
              <a:ext uri="{FF2B5EF4-FFF2-40B4-BE49-F238E27FC236}">
                <a16:creationId xmlns:a16="http://schemas.microsoft.com/office/drawing/2014/main" id="{7E0D2E11-526F-43B3-B28D-1E66B08BAC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7621" y="197043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15" name="Espace réservé pour une image  11">
            <a:extLst>
              <a:ext uri="{FF2B5EF4-FFF2-40B4-BE49-F238E27FC236}">
                <a16:creationId xmlns:a16="http://schemas.microsoft.com/office/drawing/2014/main" id="{77325D35-F33D-4E0D-A2DB-9A17D3CD7C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7621" y="3518761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24E30490-6832-49B4-AEF2-DB2CB128F2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5386" y="3619701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90D2B312-0241-43B8-ADBD-CB801E3CF6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81207" y="2087027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008CED32-DE1F-4240-B321-D0CF8C41D1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81207" y="3619701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Espace réservé pour une image  11">
            <a:extLst>
              <a:ext uri="{FF2B5EF4-FFF2-40B4-BE49-F238E27FC236}">
                <a16:creationId xmlns:a16="http://schemas.microsoft.com/office/drawing/2014/main" id="{42E421AC-FB25-4286-A870-E9D016F409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00" y="5088072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AE1530A9-81E3-4049-8568-24625EAFE4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87621" y="5088072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04BA7DB-0DAA-4CBE-87FB-B3DB964724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25386" y="5189012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17758203-0393-4600-BAA5-5D1CA801BD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81207" y="5189012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179109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F2C7E1-B620-44CF-8DDC-11E0F1E4A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4970" y="2044485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B529AD5-7F90-4E34-9C98-9C6A37CDF2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970430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13" name="Espace réservé pour une image  11">
            <a:extLst>
              <a:ext uri="{FF2B5EF4-FFF2-40B4-BE49-F238E27FC236}">
                <a16:creationId xmlns:a16="http://schemas.microsoft.com/office/drawing/2014/main" id="{5A3E0E27-BAFF-41BB-A987-97BCA880A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0" y="3518761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24E30490-6832-49B4-AEF2-DB2CB128F2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94970" y="3577159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Espace réservé pour une image  11">
            <a:extLst>
              <a:ext uri="{FF2B5EF4-FFF2-40B4-BE49-F238E27FC236}">
                <a16:creationId xmlns:a16="http://schemas.microsoft.com/office/drawing/2014/main" id="{42E421AC-FB25-4286-A870-E9D016F409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00" y="5088072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04BA7DB-0DAA-4CBE-87FB-B3DB964724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94970" y="5146470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4118C289-90A5-44ED-8339-71251A0FB9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43070" y="2044485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4" name="Espace réservé pour une image  11">
            <a:extLst>
              <a:ext uri="{FF2B5EF4-FFF2-40B4-BE49-F238E27FC236}">
                <a16:creationId xmlns:a16="http://schemas.microsoft.com/office/drawing/2014/main" id="{E33A86E1-C07A-49AB-91FF-4639EF79E1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79900" y="1970430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25" name="Espace réservé pour une image  11">
            <a:extLst>
              <a:ext uri="{FF2B5EF4-FFF2-40B4-BE49-F238E27FC236}">
                <a16:creationId xmlns:a16="http://schemas.microsoft.com/office/drawing/2014/main" id="{0B27130B-0527-4099-9B50-0165EB05643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79900" y="3518761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33238F51-E7FF-4D4E-8203-85BD920BCE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43070" y="3577159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7" name="Espace réservé pour une image  11">
            <a:extLst>
              <a:ext uri="{FF2B5EF4-FFF2-40B4-BE49-F238E27FC236}">
                <a16:creationId xmlns:a16="http://schemas.microsoft.com/office/drawing/2014/main" id="{88F9E0AF-4FB5-44D2-B9D3-06ED578DE51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79900" y="5088072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2ACB6EE6-B550-436E-9997-54394AEB92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43070" y="5146470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C4B7D622-CA1E-491E-BA04-E24A3F4E59D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91171" y="2044485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30" name="Espace réservé pour une image  11">
            <a:extLst>
              <a:ext uri="{FF2B5EF4-FFF2-40B4-BE49-F238E27FC236}">
                <a16:creationId xmlns:a16="http://schemas.microsoft.com/office/drawing/2014/main" id="{645DD858-90FB-4F93-A1B5-809849F78BF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28001" y="1970430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31" name="Espace réservé pour une image  11">
            <a:extLst>
              <a:ext uri="{FF2B5EF4-FFF2-40B4-BE49-F238E27FC236}">
                <a16:creationId xmlns:a16="http://schemas.microsoft.com/office/drawing/2014/main" id="{17EF52AE-2CE0-484D-80E2-0BC9192F103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28001" y="3518761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0DD087EE-BDFA-4B66-9623-55B89BDD38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91171" y="3577159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33" name="Espace réservé pour une image  11">
            <a:extLst>
              <a:ext uri="{FF2B5EF4-FFF2-40B4-BE49-F238E27FC236}">
                <a16:creationId xmlns:a16="http://schemas.microsoft.com/office/drawing/2014/main" id="{AAB0A01A-1D6D-441D-8F25-7442B45735C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128001" y="5088072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F20C9559-AAE0-4F4D-B5AD-E04744CAF00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91171" y="5146470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92425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text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C2CA8FC5-E5B1-410F-BEBC-29B338587E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5802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C2CA8FC5-E5B1-410F-BEBC-29B338587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93D52F75-AD45-487D-88CB-EA3171E5D9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9588"/>
          </a:xfrm>
          <a:solidFill>
            <a:schemeClr val="bg2"/>
          </a:solidFill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Pleine page 2000x1125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8E13DB8-E21B-474B-9B35-539207A1E3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138707"/>
            <a:ext cx="5664200" cy="2582173"/>
          </a:xfrm>
          <a:solidFill>
            <a:schemeClr val="bg1"/>
          </a:solidFill>
        </p:spPr>
        <p:txBody>
          <a:bodyPr lIns="428400" tIns="288000" rIns="360000" bIns="288000" anchor="ctr">
            <a:spAutoFit/>
          </a:bodyPr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89587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text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C2CA8FC5-E5B1-410F-BEBC-29B338587E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02875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C2CA8FC5-E5B1-410F-BEBC-29B338587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93D52F75-AD45-487D-88CB-EA3171E5D9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9588"/>
          </a:xfrm>
          <a:solidFill>
            <a:schemeClr val="bg2"/>
          </a:solidFill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Pleine page 2000x1125</a:t>
            </a:r>
          </a:p>
          <a:p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8E13DB8-E21B-474B-9B35-539207A1E3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7800" y="2138707"/>
            <a:ext cx="5664200" cy="2582173"/>
          </a:xfrm>
          <a:solidFill>
            <a:schemeClr val="bg1"/>
          </a:solidFill>
        </p:spPr>
        <p:txBody>
          <a:bodyPr lIns="360000" tIns="288000" rIns="428400" bIns="288000" anchor="ctr">
            <a:spAutoFit/>
          </a:bodyPr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68391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946755FF-384A-44E4-83E1-C6D2D185C7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2478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946755FF-384A-44E4-83E1-C6D2D185C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A98DD1C-48B4-4EF0-AA91-0E330EA57CA3}"/>
              </a:ext>
            </a:extLst>
          </p:cNvPr>
          <p:cNvSpPr/>
          <p:nvPr userDrawn="1"/>
        </p:nvSpPr>
        <p:spPr>
          <a:xfrm>
            <a:off x="0" y="1872343"/>
            <a:ext cx="12192000" cy="45538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3042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76675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533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 bleu H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t 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2FB6D2-8723-4DB1-827B-48555F604790}"/>
              </a:ext>
            </a:extLst>
          </p:cNvPr>
          <p:cNvSpPr/>
          <p:nvPr userDrawn="1"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0F0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7018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 spect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lumière  Description générée automatiquement">
            <a:extLst>
              <a:ext uri="{FF2B5EF4-FFF2-40B4-BE49-F238E27FC236}">
                <a16:creationId xmlns:a16="http://schemas.microsoft.com/office/drawing/2014/main" id="{23DE053A-9637-429B-9FA6-848FF7AE06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777" b="26405"/>
          <a:stretch/>
        </p:blipFill>
        <p:spPr>
          <a:xfrm rot="16200000">
            <a:off x="2666206" y="-2666206"/>
            <a:ext cx="685958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1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sans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28D9311-F474-4FE9-B8E4-0C7B12086D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309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28D9311-F474-4FE9-B8E4-0C7B12086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jet 3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A23DD9EB-ED79-4A76-A403-D6BFDD6A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1787887"/>
            <a:ext cx="9401178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D2EEFEE2-06F5-45B1-9AC1-C4B4A29E6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302049"/>
            <a:ext cx="9401176" cy="218008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16D00B47-2732-427D-9431-CFC3535CAC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" y="5023907"/>
            <a:ext cx="9401176" cy="894293"/>
          </a:xfrm>
          <a:noFill/>
        </p:spPr>
        <p:txBody>
          <a:bodyPr wrap="square" lIns="0" tIns="432000" rIns="0" bIns="0" anchor="b" anchorCtr="0">
            <a:spAutoFit/>
          </a:bodyPr>
          <a:lstStyle>
            <a:lvl1pPr marL="0" indent="0" rtl="0">
              <a:lnSpc>
                <a:spcPct val="120000"/>
              </a:lnSpc>
              <a:spcBef>
                <a:spcPts val="0"/>
              </a:spcBef>
              <a:buNone/>
              <a:defRPr sz="1300" cap="all" spc="1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Cliquez pour modifier les styles </a:t>
            </a:r>
            <a:br>
              <a:rPr lang="fr-CA" dirty="0"/>
            </a:br>
            <a:r>
              <a:rPr lang="fr-CA" dirty="0"/>
              <a:t>du texte du masque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A43D9EA5-27D5-4E84-8B9F-91488F8E942C}"/>
              </a:ext>
            </a:extLst>
          </p:cNvPr>
          <p:cNvSpPr/>
          <p:nvPr userDrawn="1"/>
        </p:nvSpPr>
        <p:spPr>
          <a:xfrm>
            <a:off x="10507663" y="5050648"/>
            <a:ext cx="1250950" cy="1007574"/>
          </a:xfrm>
          <a:custGeom>
            <a:avLst/>
            <a:gdLst>
              <a:gd name="connsiteX0" fmla="*/ 2228414 w 4719509"/>
              <a:gd name="connsiteY0" fmla="*/ 2614853 h 3801316"/>
              <a:gd name="connsiteX1" fmla="*/ 1307027 w 4719509"/>
              <a:gd name="connsiteY1" fmla="*/ 1941778 h 3801316"/>
              <a:gd name="connsiteX2" fmla="*/ 2024016 w 4719509"/>
              <a:gd name="connsiteY2" fmla="*/ 1941778 h 3801316"/>
              <a:gd name="connsiteX3" fmla="*/ 2542994 w 4719509"/>
              <a:gd name="connsiteY3" fmla="*/ 2329015 h 3801316"/>
              <a:gd name="connsiteX4" fmla="*/ 2542196 w 4719509"/>
              <a:gd name="connsiteY4" fmla="*/ 2329015 h 3801316"/>
              <a:gd name="connsiteX5" fmla="*/ 2777732 w 4719509"/>
              <a:gd name="connsiteY5" fmla="*/ 1625600 h 3801316"/>
              <a:gd name="connsiteX6" fmla="*/ 1628794 w 4719509"/>
              <a:gd name="connsiteY6" fmla="*/ 466282 h 3801316"/>
              <a:gd name="connsiteX7" fmla="*/ 479855 w 4719509"/>
              <a:gd name="connsiteY7" fmla="*/ 1625600 h 3801316"/>
              <a:gd name="connsiteX8" fmla="*/ 1628794 w 4719509"/>
              <a:gd name="connsiteY8" fmla="*/ 2784918 h 3801316"/>
              <a:gd name="connsiteX9" fmla="*/ 2228414 w 4719509"/>
              <a:gd name="connsiteY9" fmla="*/ 2614853 h 3801316"/>
              <a:gd name="connsiteX10" fmla="*/ 2228414 w 4719509"/>
              <a:gd name="connsiteY10" fmla="*/ 2614853 h 3801316"/>
              <a:gd name="connsiteX11" fmla="*/ 2614853 w 4719509"/>
              <a:gd name="connsiteY11" fmla="*/ 2920651 h 3801316"/>
              <a:gd name="connsiteX12" fmla="*/ 1627995 w 4719509"/>
              <a:gd name="connsiteY12" fmla="*/ 3252797 h 3801316"/>
              <a:gd name="connsiteX13" fmla="*/ 0 w 4719509"/>
              <a:gd name="connsiteY13" fmla="*/ 1626398 h 3801316"/>
              <a:gd name="connsiteX14" fmla="*/ 1627995 w 4719509"/>
              <a:gd name="connsiteY14" fmla="*/ 0 h 3801316"/>
              <a:gd name="connsiteX15" fmla="*/ 3255991 w 4719509"/>
              <a:gd name="connsiteY15" fmla="*/ 1626398 h 3801316"/>
              <a:gd name="connsiteX16" fmla="*/ 2922248 w 4719509"/>
              <a:gd name="connsiteY16" fmla="*/ 2613256 h 3801316"/>
              <a:gd name="connsiteX17" fmla="*/ 3413281 w 4719509"/>
              <a:gd name="connsiteY17" fmla="*/ 2996501 h 3801316"/>
              <a:gd name="connsiteX18" fmla="*/ 3352600 w 4719509"/>
              <a:gd name="connsiteY18" fmla="*/ 2429617 h 3801316"/>
              <a:gd name="connsiteX19" fmla="*/ 4716316 w 4719509"/>
              <a:gd name="connsiteY19" fmla="*/ 3448412 h 3801316"/>
              <a:gd name="connsiteX20" fmla="*/ 4719510 w 4719509"/>
              <a:gd name="connsiteY20" fmla="*/ 3477954 h 3801316"/>
              <a:gd name="connsiteX21" fmla="*/ 3711893 w 4719509"/>
              <a:gd name="connsiteY21" fmla="*/ 3034826 h 3801316"/>
              <a:gd name="connsiteX22" fmla="*/ 3794930 w 4719509"/>
              <a:gd name="connsiteY22" fmla="*/ 3801317 h 3801316"/>
              <a:gd name="connsiteX23" fmla="*/ 2614853 w 4719509"/>
              <a:gd name="connsiteY23" fmla="*/ 2920651 h 3801316"/>
              <a:gd name="connsiteX24" fmla="*/ 2614853 w 4719509"/>
              <a:gd name="connsiteY24" fmla="*/ 2920651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9509" h="3801316">
                <a:moveTo>
                  <a:pt x="2228414" y="2614853"/>
                </a:moveTo>
                <a:cubicBezTo>
                  <a:pt x="2040783" y="2475128"/>
                  <a:pt x="1307027" y="1941778"/>
                  <a:pt x="1307027" y="1941778"/>
                </a:cubicBezTo>
                <a:lnTo>
                  <a:pt x="2024016" y="1941778"/>
                </a:lnTo>
                <a:cubicBezTo>
                  <a:pt x="2065534" y="1973715"/>
                  <a:pt x="2386502" y="2212445"/>
                  <a:pt x="2542994" y="2329015"/>
                </a:cubicBezTo>
                <a:lnTo>
                  <a:pt x="2542196" y="2329015"/>
                </a:lnTo>
                <a:cubicBezTo>
                  <a:pt x="2689905" y="2134199"/>
                  <a:pt x="2777732" y="1889880"/>
                  <a:pt x="2777732" y="1625600"/>
                </a:cubicBezTo>
                <a:cubicBezTo>
                  <a:pt x="2777732" y="985260"/>
                  <a:pt x="2263544" y="466282"/>
                  <a:pt x="1628794" y="466282"/>
                </a:cubicBezTo>
                <a:cubicBezTo>
                  <a:pt x="994043" y="466282"/>
                  <a:pt x="479855" y="985260"/>
                  <a:pt x="479855" y="1625600"/>
                </a:cubicBezTo>
                <a:cubicBezTo>
                  <a:pt x="479855" y="2265939"/>
                  <a:pt x="994043" y="2784918"/>
                  <a:pt x="1628794" y="2784918"/>
                </a:cubicBezTo>
                <a:cubicBezTo>
                  <a:pt x="1848362" y="2785716"/>
                  <a:pt x="2053558" y="2723439"/>
                  <a:pt x="2228414" y="2614853"/>
                </a:cubicBezTo>
                <a:lnTo>
                  <a:pt x="2228414" y="2614853"/>
                </a:lnTo>
                <a:close/>
                <a:moveTo>
                  <a:pt x="2614853" y="2920651"/>
                </a:moveTo>
                <a:cubicBezTo>
                  <a:pt x="2340992" y="3129040"/>
                  <a:pt x="1999264" y="3252797"/>
                  <a:pt x="1627995" y="3252797"/>
                </a:cubicBezTo>
                <a:cubicBezTo>
                  <a:pt x="728965" y="3252797"/>
                  <a:pt x="0" y="2524630"/>
                  <a:pt x="0" y="1626398"/>
                </a:cubicBezTo>
                <a:cubicBezTo>
                  <a:pt x="0" y="728167"/>
                  <a:pt x="728965" y="0"/>
                  <a:pt x="1627995" y="0"/>
                </a:cubicBezTo>
                <a:cubicBezTo>
                  <a:pt x="2527026" y="0"/>
                  <a:pt x="3255991" y="728167"/>
                  <a:pt x="3255991" y="1626398"/>
                </a:cubicBezTo>
                <a:cubicBezTo>
                  <a:pt x="3255991" y="1997667"/>
                  <a:pt x="3131436" y="2339395"/>
                  <a:pt x="2922248" y="2613256"/>
                </a:cubicBezTo>
                <a:cubicBezTo>
                  <a:pt x="3004486" y="2673936"/>
                  <a:pt x="3373360" y="2948596"/>
                  <a:pt x="3413281" y="2996501"/>
                </a:cubicBezTo>
                <a:cubicBezTo>
                  <a:pt x="3398909" y="2861567"/>
                  <a:pt x="3352600" y="2429617"/>
                  <a:pt x="3352600" y="2429617"/>
                </a:cubicBezTo>
                <a:lnTo>
                  <a:pt x="4716316" y="3448412"/>
                </a:lnTo>
                <a:lnTo>
                  <a:pt x="4719510" y="3477954"/>
                </a:lnTo>
                <a:lnTo>
                  <a:pt x="3711893" y="3034826"/>
                </a:lnTo>
                <a:lnTo>
                  <a:pt x="3794930" y="3801317"/>
                </a:lnTo>
                <a:lnTo>
                  <a:pt x="2614853" y="2920651"/>
                </a:lnTo>
                <a:lnTo>
                  <a:pt x="2614853" y="2920651"/>
                </a:lnTo>
                <a:close/>
              </a:path>
            </a:pathLst>
          </a:custGeom>
          <a:solidFill>
            <a:srgbClr val="FF9B00"/>
          </a:solidFill>
          <a:ln w="79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F998957-C6F3-49EF-9AF2-48311BC66C6F}"/>
              </a:ext>
            </a:extLst>
          </p:cNvPr>
          <p:cNvCxnSpPr>
            <a:cxnSpLocks/>
          </p:cNvCxnSpPr>
          <p:nvPr userDrawn="1"/>
        </p:nvCxnSpPr>
        <p:spPr>
          <a:xfrm>
            <a:off x="433387" y="5027903"/>
            <a:ext cx="1274833" cy="529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56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spect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t 5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E0CDDB6-46E9-439D-B2A5-25D45117A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25" b="2328"/>
          <a:stretch/>
        </p:blipFill>
        <p:spPr>
          <a:xfrm>
            <a:off x="0" y="0"/>
            <a:ext cx="12192000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31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fin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1D7206-7CA8-4DB4-83CE-DC1C7DEB9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6"/>
          <a:stretch/>
        </p:blipFill>
        <p:spPr>
          <a:xfrm>
            <a:off x="429333" y="0"/>
            <a:ext cx="8138865" cy="6417672"/>
          </a:xfrm>
          <a:prstGeom prst="rect">
            <a:avLst/>
          </a:prstGeom>
        </p:spPr>
      </p:pic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9060B64-D8FF-43AE-934E-101384190E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7999" y="2017455"/>
            <a:ext cx="3630614" cy="2554545"/>
          </a:xfrm>
        </p:spPr>
        <p:txBody>
          <a:bodyPr anchor="b" anchorCtr="0">
            <a:spAutoFit/>
          </a:bodyPr>
          <a:lstStyle>
            <a:lvl1pPr rtl="0">
              <a:defRPr sz="3600">
                <a:solidFill>
                  <a:schemeClr val="bg1"/>
                </a:solidFill>
              </a:defRPr>
            </a:lvl1pPr>
            <a:lvl2pPr rtl="0">
              <a:defRPr sz="1200" i="1">
                <a:solidFill>
                  <a:schemeClr val="bg1"/>
                </a:solidFill>
              </a:defRPr>
            </a:lvl2pPr>
            <a:lvl3pPr marL="0" indent="0" rtl="0">
              <a:buNone/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4786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age de fi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 Hydro-Québec.">
            <a:extLst>
              <a:ext uri="{FF2B5EF4-FFF2-40B4-BE49-F238E27FC236}">
                <a16:creationId xmlns:a16="http://schemas.microsoft.com/office/drawing/2014/main" id="{451D96F3-10D0-4FB0-93F6-EE25B8A25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82" y="2079745"/>
            <a:ext cx="5398019" cy="25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72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0220E6BD-2F1C-D26D-EC39-841DFDAC3E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1F731B-90CD-6C4E-A363-28707F51FD9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08163B-D0AB-96CF-FB79-455ADCAA3C7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4150576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 pleine larg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11326813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CA" dirty="0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42670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A23DD9EB-ED79-4A76-A403-D6BFDD6A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1787887"/>
            <a:ext cx="9401178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D2EEFEE2-06F5-45B1-9AC1-C4B4A29E6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36903"/>
            <a:ext cx="9401176" cy="283154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60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16D00B47-2732-427D-9431-CFC3535CAC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" y="4989539"/>
            <a:ext cx="9401176" cy="928661"/>
          </a:xfrm>
          <a:noFill/>
        </p:spPr>
        <p:txBody>
          <a:bodyPr wrap="square" lIns="0" tIns="432000" rIns="0" bIns="0" anchor="b" anchorCtr="0">
            <a:spAutoFit/>
          </a:bodyPr>
          <a:lstStyle>
            <a:lvl1pPr marL="0" indent="0" rtl="0">
              <a:lnSpc>
                <a:spcPct val="100000"/>
              </a:lnSpc>
              <a:buNone/>
              <a:defRPr sz="1600" cap="none" spc="180" baseline="0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CA"/>
              <a:t>Cliquez pour modifier les styles </a:t>
            </a:r>
            <a:br>
              <a:rPr lang="fr-CA"/>
            </a:br>
            <a:r>
              <a:rPr lang="fr-CA"/>
              <a:t>du texte du masque</a:t>
            </a:r>
            <a:endParaRPr lang="fr-CA" dirty="0"/>
          </a:p>
        </p:txBody>
      </p:sp>
      <p:sp>
        <p:nvSpPr>
          <p:cNvPr id="33" name="Forme libre : forme 32" descr="Logo d'Hydro-Québec">
            <a:extLst>
              <a:ext uri="{FF2B5EF4-FFF2-40B4-BE49-F238E27FC236}">
                <a16:creationId xmlns:a16="http://schemas.microsoft.com/office/drawing/2014/main" id="{96210E1E-1122-4312-94C2-E26A108E3BE6}"/>
              </a:ext>
            </a:extLst>
          </p:cNvPr>
          <p:cNvSpPr/>
          <p:nvPr userDrawn="1"/>
        </p:nvSpPr>
        <p:spPr>
          <a:xfrm>
            <a:off x="10507663" y="4989539"/>
            <a:ext cx="1250950" cy="1007574"/>
          </a:xfrm>
          <a:custGeom>
            <a:avLst/>
            <a:gdLst>
              <a:gd name="connsiteX0" fmla="*/ 2228414 w 4719509"/>
              <a:gd name="connsiteY0" fmla="*/ 2614853 h 3801316"/>
              <a:gd name="connsiteX1" fmla="*/ 1307027 w 4719509"/>
              <a:gd name="connsiteY1" fmla="*/ 1941778 h 3801316"/>
              <a:gd name="connsiteX2" fmla="*/ 2024016 w 4719509"/>
              <a:gd name="connsiteY2" fmla="*/ 1941778 h 3801316"/>
              <a:gd name="connsiteX3" fmla="*/ 2542994 w 4719509"/>
              <a:gd name="connsiteY3" fmla="*/ 2329015 h 3801316"/>
              <a:gd name="connsiteX4" fmla="*/ 2542196 w 4719509"/>
              <a:gd name="connsiteY4" fmla="*/ 2329015 h 3801316"/>
              <a:gd name="connsiteX5" fmla="*/ 2777732 w 4719509"/>
              <a:gd name="connsiteY5" fmla="*/ 1625600 h 3801316"/>
              <a:gd name="connsiteX6" fmla="*/ 1628794 w 4719509"/>
              <a:gd name="connsiteY6" fmla="*/ 466282 h 3801316"/>
              <a:gd name="connsiteX7" fmla="*/ 479855 w 4719509"/>
              <a:gd name="connsiteY7" fmla="*/ 1625600 h 3801316"/>
              <a:gd name="connsiteX8" fmla="*/ 1628794 w 4719509"/>
              <a:gd name="connsiteY8" fmla="*/ 2784918 h 3801316"/>
              <a:gd name="connsiteX9" fmla="*/ 2228414 w 4719509"/>
              <a:gd name="connsiteY9" fmla="*/ 2614853 h 3801316"/>
              <a:gd name="connsiteX10" fmla="*/ 2228414 w 4719509"/>
              <a:gd name="connsiteY10" fmla="*/ 2614853 h 3801316"/>
              <a:gd name="connsiteX11" fmla="*/ 2614853 w 4719509"/>
              <a:gd name="connsiteY11" fmla="*/ 2920651 h 3801316"/>
              <a:gd name="connsiteX12" fmla="*/ 1627995 w 4719509"/>
              <a:gd name="connsiteY12" fmla="*/ 3252797 h 3801316"/>
              <a:gd name="connsiteX13" fmla="*/ 0 w 4719509"/>
              <a:gd name="connsiteY13" fmla="*/ 1626398 h 3801316"/>
              <a:gd name="connsiteX14" fmla="*/ 1627995 w 4719509"/>
              <a:gd name="connsiteY14" fmla="*/ 0 h 3801316"/>
              <a:gd name="connsiteX15" fmla="*/ 3255991 w 4719509"/>
              <a:gd name="connsiteY15" fmla="*/ 1626398 h 3801316"/>
              <a:gd name="connsiteX16" fmla="*/ 2922248 w 4719509"/>
              <a:gd name="connsiteY16" fmla="*/ 2613256 h 3801316"/>
              <a:gd name="connsiteX17" fmla="*/ 3413281 w 4719509"/>
              <a:gd name="connsiteY17" fmla="*/ 2996501 h 3801316"/>
              <a:gd name="connsiteX18" fmla="*/ 3352600 w 4719509"/>
              <a:gd name="connsiteY18" fmla="*/ 2429617 h 3801316"/>
              <a:gd name="connsiteX19" fmla="*/ 4716316 w 4719509"/>
              <a:gd name="connsiteY19" fmla="*/ 3448412 h 3801316"/>
              <a:gd name="connsiteX20" fmla="*/ 4719510 w 4719509"/>
              <a:gd name="connsiteY20" fmla="*/ 3477954 h 3801316"/>
              <a:gd name="connsiteX21" fmla="*/ 3711893 w 4719509"/>
              <a:gd name="connsiteY21" fmla="*/ 3034826 h 3801316"/>
              <a:gd name="connsiteX22" fmla="*/ 3794930 w 4719509"/>
              <a:gd name="connsiteY22" fmla="*/ 3801317 h 3801316"/>
              <a:gd name="connsiteX23" fmla="*/ 2614853 w 4719509"/>
              <a:gd name="connsiteY23" fmla="*/ 2920651 h 3801316"/>
              <a:gd name="connsiteX24" fmla="*/ 2614853 w 4719509"/>
              <a:gd name="connsiteY24" fmla="*/ 2920651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9509" h="3801316">
                <a:moveTo>
                  <a:pt x="2228414" y="2614853"/>
                </a:moveTo>
                <a:cubicBezTo>
                  <a:pt x="2040783" y="2475128"/>
                  <a:pt x="1307027" y="1941778"/>
                  <a:pt x="1307027" y="1941778"/>
                </a:cubicBezTo>
                <a:lnTo>
                  <a:pt x="2024016" y="1941778"/>
                </a:lnTo>
                <a:cubicBezTo>
                  <a:pt x="2065534" y="1973715"/>
                  <a:pt x="2386502" y="2212445"/>
                  <a:pt x="2542994" y="2329015"/>
                </a:cubicBezTo>
                <a:lnTo>
                  <a:pt x="2542196" y="2329015"/>
                </a:lnTo>
                <a:cubicBezTo>
                  <a:pt x="2689905" y="2134199"/>
                  <a:pt x="2777732" y="1889880"/>
                  <a:pt x="2777732" y="1625600"/>
                </a:cubicBezTo>
                <a:cubicBezTo>
                  <a:pt x="2777732" y="985260"/>
                  <a:pt x="2263544" y="466282"/>
                  <a:pt x="1628794" y="466282"/>
                </a:cubicBezTo>
                <a:cubicBezTo>
                  <a:pt x="994043" y="466282"/>
                  <a:pt x="479855" y="985260"/>
                  <a:pt x="479855" y="1625600"/>
                </a:cubicBezTo>
                <a:cubicBezTo>
                  <a:pt x="479855" y="2265939"/>
                  <a:pt x="994043" y="2784918"/>
                  <a:pt x="1628794" y="2784918"/>
                </a:cubicBezTo>
                <a:cubicBezTo>
                  <a:pt x="1848362" y="2785716"/>
                  <a:pt x="2053558" y="2723439"/>
                  <a:pt x="2228414" y="2614853"/>
                </a:cubicBezTo>
                <a:lnTo>
                  <a:pt x="2228414" y="2614853"/>
                </a:lnTo>
                <a:close/>
                <a:moveTo>
                  <a:pt x="2614853" y="2920651"/>
                </a:moveTo>
                <a:cubicBezTo>
                  <a:pt x="2340992" y="3129040"/>
                  <a:pt x="1999264" y="3252797"/>
                  <a:pt x="1627995" y="3252797"/>
                </a:cubicBezTo>
                <a:cubicBezTo>
                  <a:pt x="728965" y="3252797"/>
                  <a:pt x="0" y="2524630"/>
                  <a:pt x="0" y="1626398"/>
                </a:cubicBezTo>
                <a:cubicBezTo>
                  <a:pt x="0" y="728167"/>
                  <a:pt x="728965" y="0"/>
                  <a:pt x="1627995" y="0"/>
                </a:cubicBezTo>
                <a:cubicBezTo>
                  <a:pt x="2527026" y="0"/>
                  <a:pt x="3255991" y="728167"/>
                  <a:pt x="3255991" y="1626398"/>
                </a:cubicBezTo>
                <a:cubicBezTo>
                  <a:pt x="3255991" y="1997667"/>
                  <a:pt x="3131436" y="2339395"/>
                  <a:pt x="2922248" y="2613256"/>
                </a:cubicBezTo>
                <a:cubicBezTo>
                  <a:pt x="3004486" y="2673936"/>
                  <a:pt x="3373360" y="2948596"/>
                  <a:pt x="3413281" y="2996501"/>
                </a:cubicBezTo>
                <a:cubicBezTo>
                  <a:pt x="3398909" y="2861567"/>
                  <a:pt x="3352600" y="2429617"/>
                  <a:pt x="3352600" y="2429617"/>
                </a:cubicBezTo>
                <a:lnTo>
                  <a:pt x="4716316" y="3448412"/>
                </a:lnTo>
                <a:lnTo>
                  <a:pt x="4719510" y="3477954"/>
                </a:lnTo>
                <a:lnTo>
                  <a:pt x="3711893" y="3034826"/>
                </a:lnTo>
                <a:lnTo>
                  <a:pt x="3794930" y="3801317"/>
                </a:lnTo>
                <a:lnTo>
                  <a:pt x="2614853" y="2920651"/>
                </a:lnTo>
                <a:lnTo>
                  <a:pt x="2614853" y="2920651"/>
                </a:lnTo>
                <a:close/>
              </a:path>
            </a:pathLst>
          </a:custGeom>
          <a:solidFill>
            <a:srgbClr val="FF9B00"/>
          </a:solidFill>
          <a:ln w="79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>
              <a:latin typeface="Atkinson Hyperlegible" pitchFamily="50" charset="0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54C49FD3-BE2C-4176-9AC7-4087997C6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9" t="11907" r="54546" b="14498"/>
          <a:stretch/>
        </p:blipFill>
        <p:spPr>
          <a:xfrm rot="16200000">
            <a:off x="5879306" y="546894"/>
            <a:ext cx="43338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94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et photo horizont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8AABC518-1C28-4693-A09B-B355C67D3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-2824" r="15591" b="21628"/>
          <a:stretch/>
        </p:blipFill>
        <p:spPr>
          <a:xfrm rot="10800000">
            <a:off x="0" y="1587"/>
            <a:ext cx="12192000" cy="3161763"/>
          </a:xfrm>
          <a:prstGeom prst="rect">
            <a:avLst/>
          </a:prstGeom>
        </p:spPr>
      </p:pic>
      <p:sp>
        <p:nvSpPr>
          <p:cNvPr id="21" name="Espace réservé pour une image  30">
            <a:extLst>
              <a:ext uri="{FF2B5EF4-FFF2-40B4-BE49-F238E27FC236}">
                <a16:creationId xmlns:a16="http://schemas.microsoft.com/office/drawing/2014/main" id="{B0760AD3-0BF4-4FEA-AECC-0506A46CD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7034" y="1"/>
            <a:ext cx="11333166" cy="2895520"/>
          </a:xfrm>
          <a:prstGeom prst="round2SameRect">
            <a:avLst>
              <a:gd name="adj1" fmla="val 0"/>
              <a:gd name="adj2" fmla="val 5640"/>
            </a:avLst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Panoramique</a:t>
            </a:r>
            <a:endParaRPr lang="fr-CA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A23DD9EB-ED79-4A76-A403-D6BFDD6A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5" y="4032853"/>
            <a:ext cx="9401178" cy="1421357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D2EEFEE2-06F5-45B1-9AC1-C4B4A29E6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034" y="3481869"/>
            <a:ext cx="9401176" cy="283154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60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16D00B47-2732-427D-9431-CFC3535CAC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" y="5586526"/>
            <a:ext cx="9401176" cy="855958"/>
          </a:xfrm>
          <a:noFill/>
        </p:spPr>
        <p:txBody>
          <a:bodyPr wrap="square" lIns="0" tIns="360000" rIns="0" bIns="0" anchor="b" anchorCtr="0">
            <a:spAutoFit/>
          </a:bodyPr>
          <a:lstStyle>
            <a:lvl1pPr marL="0" indent="0" rtl="0">
              <a:lnSpc>
                <a:spcPct val="100000"/>
              </a:lnSpc>
              <a:buNone/>
              <a:defRPr sz="1600" cap="none" spc="180" baseline="0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CA"/>
              <a:t>Cliquez pour modifier les styles du texte </a:t>
            </a:r>
            <a:br>
              <a:rPr lang="fr-CA"/>
            </a:br>
            <a:r>
              <a:rPr lang="fr-CA"/>
              <a:t>du masque</a:t>
            </a:r>
            <a:endParaRPr lang="fr-CA" dirty="0"/>
          </a:p>
        </p:txBody>
      </p:sp>
      <p:sp>
        <p:nvSpPr>
          <p:cNvPr id="14" name="Forme libre : forme 13" descr="Logo d'Hydro-Québec">
            <a:extLst>
              <a:ext uri="{FF2B5EF4-FFF2-40B4-BE49-F238E27FC236}">
                <a16:creationId xmlns:a16="http://schemas.microsoft.com/office/drawing/2014/main" id="{5E327611-702F-455F-A6E7-7BC19E40E7C5}"/>
              </a:ext>
            </a:extLst>
          </p:cNvPr>
          <p:cNvSpPr/>
          <p:nvPr userDrawn="1"/>
        </p:nvSpPr>
        <p:spPr>
          <a:xfrm>
            <a:off x="10507663" y="5418626"/>
            <a:ext cx="1250950" cy="1007574"/>
          </a:xfrm>
          <a:custGeom>
            <a:avLst/>
            <a:gdLst>
              <a:gd name="connsiteX0" fmla="*/ 2228414 w 4719509"/>
              <a:gd name="connsiteY0" fmla="*/ 2614853 h 3801316"/>
              <a:gd name="connsiteX1" fmla="*/ 1307027 w 4719509"/>
              <a:gd name="connsiteY1" fmla="*/ 1941778 h 3801316"/>
              <a:gd name="connsiteX2" fmla="*/ 2024016 w 4719509"/>
              <a:gd name="connsiteY2" fmla="*/ 1941778 h 3801316"/>
              <a:gd name="connsiteX3" fmla="*/ 2542994 w 4719509"/>
              <a:gd name="connsiteY3" fmla="*/ 2329015 h 3801316"/>
              <a:gd name="connsiteX4" fmla="*/ 2542196 w 4719509"/>
              <a:gd name="connsiteY4" fmla="*/ 2329015 h 3801316"/>
              <a:gd name="connsiteX5" fmla="*/ 2777732 w 4719509"/>
              <a:gd name="connsiteY5" fmla="*/ 1625600 h 3801316"/>
              <a:gd name="connsiteX6" fmla="*/ 1628794 w 4719509"/>
              <a:gd name="connsiteY6" fmla="*/ 466282 h 3801316"/>
              <a:gd name="connsiteX7" fmla="*/ 479855 w 4719509"/>
              <a:gd name="connsiteY7" fmla="*/ 1625600 h 3801316"/>
              <a:gd name="connsiteX8" fmla="*/ 1628794 w 4719509"/>
              <a:gd name="connsiteY8" fmla="*/ 2784918 h 3801316"/>
              <a:gd name="connsiteX9" fmla="*/ 2228414 w 4719509"/>
              <a:gd name="connsiteY9" fmla="*/ 2614853 h 3801316"/>
              <a:gd name="connsiteX10" fmla="*/ 2228414 w 4719509"/>
              <a:gd name="connsiteY10" fmla="*/ 2614853 h 3801316"/>
              <a:gd name="connsiteX11" fmla="*/ 2614853 w 4719509"/>
              <a:gd name="connsiteY11" fmla="*/ 2920651 h 3801316"/>
              <a:gd name="connsiteX12" fmla="*/ 1627995 w 4719509"/>
              <a:gd name="connsiteY12" fmla="*/ 3252797 h 3801316"/>
              <a:gd name="connsiteX13" fmla="*/ 0 w 4719509"/>
              <a:gd name="connsiteY13" fmla="*/ 1626398 h 3801316"/>
              <a:gd name="connsiteX14" fmla="*/ 1627995 w 4719509"/>
              <a:gd name="connsiteY14" fmla="*/ 0 h 3801316"/>
              <a:gd name="connsiteX15" fmla="*/ 3255991 w 4719509"/>
              <a:gd name="connsiteY15" fmla="*/ 1626398 h 3801316"/>
              <a:gd name="connsiteX16" fmla="*/ 2922248 w 4719509"/>
              <a:gd name="connsiteY16" fmla="*/ 2613256 h 3801316"/>
              <a:gd name="connsiteX17" fmla="*/ 3413281 w 4719509"/>
              <a:gd name="connsiteY17" fmla="*/ 2996501 h 3801316"/>
              <a:gd name="connsiteX18" fmla="*/ 3352600 w 4719509"/>
              <a:gd name="connsiteY18" fmla="*/ 2429617 h 3801316"/>
              <a:gd name="connsiteX19" fmla="*/ 4716316 w 4719509"/>
              <a:gd name="connsiteY19" fmla="*/ 3448412 h 3801316"/>
              <a:gd name="connsiteX20" fmla="*/ 4719510 w 4719509"/>
              <a:gd name="connsiteY20" fmla="*/ 3477954 h 3801316"/>
              <a:gd name="connsiteX21" fmla="*/ 3711893 w 4719509"/>
              <a:gd name="connsiteY21" fmla="*/ 3034826 h 3801316"/>
              <a:gd name="connsiteX22" fmla="*/ 3794930 w 4719509"/>
              <a:gd name="connsiteY22" fmla="*/ 3801317 h 3801316"/>
              <a:gd name="connsiteX23" fmla="*/ 2614853 w 4719509"/>
              <a:gd name="connsiteY23" fmla="*/ 2920651 h 3801316"/>
              <a:gd name="connsiteX24" fmla="*/ 2614853 w 4719509"/>
              <a:gd name="connsiteY24" fmla="*/ 2920651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9509" h="3801316">
                <a:moveTo>
                  <a:pt x="2228414" y="2614853"/>
                </a:moveTo>
                <a:cubicBezTo>
                  <a:pt x="2040783" y="2475128"/>
                  <a:pt x="1307027" y="1941778"/>
                  <a:pt x="1307027" y="1941778"/>
                </a:cubicBezTo>
                <a:lnTo>
                  <a:pt x="2024016" y="1941778"/>
                </a:lnTo>
                <a:cubicBezTo>
                  <a:pt x="2065534" y="1973715"/>
                  <a:pt x="2386502" y="2212445"/>
                  <a:pt x="2542994" y="2329015"/>
                </a:cubicBezTo>
                <a:lnTo>
                  <a:pt x="2542196" y="2329015"/>
                </a:lnTo>
                <a:cubicBezTo>
                  <a:pt x="2689905" y="2134199"/>
                  <a:pt x="2777732" y="1889880"/>
                  <a:pt x="2777732" y="1625600"/>
                </a:cubicBezTo>
                <a:cubicBezTo>
                  <a:pt x="2777732" y="985260"/>
                  <a:pt x="2263544" y="466282"/>
                  <a:pt x="1628794" y="466282"/>
                </a:cubicBezTo>
                <a:cubicBezTo>
                  <a:pt x="994043" y="466282"/>
                  <a:pt x="479855" y="985260"/>
                  <a:pt x="479855" y="1625600"/>
                </a:cubicBezTo>
                <a:cubicBezTo>
                  <a:pt x="479855" y="2265939"/>
                  <a:pt x="994043" y="2784918"/>
                  <a:pt x="1628794" y="2784918"/>
                </a:cubicBezTo>
                <a:cubicBezTo>
                  <a:pt x="1848362" y="2785716"/>
                  <a:pt x="2053558" y="2723439"/>
                  <a:pt x="2228414" y="2614853"/>
                </a:cubicBezTo>
                <a:lnTo>
                  <a:pt x="2228414" y="2614853"/>
                </a:lnTo>
                <a:close/>
                <a:moveTo>
                  <a:pt x="2614853" y="2920651"/>
                </a:moveTo>
                <a:cubicBezTo>
                  <a:pt x="2340992" y="3129040"/>
                  <a:pt x="1999264" y="3252797"/>
                  <a:pt x="1627995" y="3252797"/>
                </a:cubicBezTo>
                <a:cubicBezTo>
                  <a:pt x="728965" y="3252797"/>
                  <a:pt x="0" y="2524630"/>
                  <a:pt x="0" y="1626398"/>
                </a:cubicBezTo>
                <a:cubicBezTo>
                  <a:pt x="0" y="728167"/>
                  <a:pt x="728965" y="0"/>
                  <a:pt x="1627995" y="0"/>
                </a:cubicBezTo>
                <a:cubicBezTo>
                  <a:pt x="2527026" y="0"/>
                  <a:pt x="3255991" y="728167"/>
                  <a:pt x="3255991" y="1626398"/>
                </a:cubicBezTo>
                <a:cubicBezTo>
                  <a:pt x="3255991" y="1997667"/>
                  <a:pt x="3131436" y="2339395"/>
                  <a:pt x="2922248" y="2613256"/>
                </a:cubicBezTo>
                <a:cubicBezTo>
                  <a:pt x="3004486" y="2673936"/>
                  <a:pt x="3373360" y="2948596"/>
                  <a:pt x="3413281" y="2996501"/>
                </a:cubicBezTo>
                <a:cubicBezTo>
                  <a:pt x="3398909" y="2861567"/>
                  <a:pt x="3352600" y="2429617"/>
                  <a:pt x="3352600" y="2429617"/>
                </a:cubicBezTo>
                <a:lnTo>
                  <a:pt x="4716316" y="3448412"/>
                </a:lnTo>
                <a:lnTo>
                  <a:pt x="4719510" y="3477954"/>
                </a:lnTo>
                <a:lnTo>
                  <a:pt x="3711893" y="3034826"/>
                </a:lnTo>
                <a:lnTo>
                  <a:pt x="3794930" y="3801317"/>
                </a:lnTo>
                <a:lnTo>
                  <a:pt x="2614853" y="2920651"/>
                </a:lnTo>
                <a:lnTo>
                  <a:pt x="2614853" y="2920651"/>
                </a:lnTo>
                <a:close/>
              </a:path>
            </a:pathLst>
          </a:custGeom>
          <a:solidFill>
            <a:srgbClr val="FF9B00"/>
          </a:solidFill>
          <a:ln w="79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33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et photo vertic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E0CDDB6-46E9-439D-B2A5-25D45117A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25" b="2328"/>
          <a:stretch/>
        </p:blipFill>
        <p:spPr>
          <a:xfrm>
            <a:off x="0" y="0"/>
            <a:ext cx="12192000" cy="6859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768F30E-CCBD-47D5-BB77-EF3380EE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02" y="2507501"/>
            <a:ext cx="5770562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06A69DCD-0793-4926-BEFC-6D06955E6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9902" y="1990571"/>
            <a:ext cx="5770561" cy="283154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60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5C391115-5B48-41FA-BCD3-04111090B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9902" y="5525322"/>
            <a:ext cx="5770561" cy="928661"/>
          </a:xfrm>
          <a:noFill/>
        </p:spPr>
        <p:txBody>
          <a:bodyPr wrap="square" lIns="0" tIns="432000" rIns="0" bIns="0" anchor="b">
            <a:spAutoFit/>
          </a:bodyPr>
          <a:lstStyle>
            <a:lvl1pPr marL="0" indent="0" rtl="0">
              <a:lnSpc>
                <a:spcPct val="100000"/>
              </a:lnSpc>
              <a:buNone/>
              <a:defRPr sz="1600" cap="none" spc="180" baseline="0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69ECB254-0858-49BB-9CC2-0A380D377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3387" y="431800"/>
            <a:ext cx="3376614" cy="5999163"/>
          </a:xfrm>
          <a:prstGeom prst="roundRect">
            <a:avLst>
              <a:gd name="adj" fmla="val 5666"/>
            </a:avLst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</a:t>
            </a:r>
            <a:br>
              <a:rPr lang="fr-CA"/>
            </a:br>
            <a:r>
              <a:rPr lang="fr-CA"/>
              <a:t>Tiers de page</a:t>
            </a:r>
            <a:endParaRPr lang="fr-CA" dirty="0"/>
          </a:p>
        </p:txBody>
      </p:sp>
      <p:sp>
        <p:nvSpPr>
          <p:cNvPr id="3" name="Forme libre : forme 2" descr="Logo d'Hydro-Québec">
            <a:extLst>
              <a:ext uri="{FF2B5EF4-FFF2-40B4-BE49-F238E27FC236}">
                <a16:creationId xmlns:a16="http://schemas.microsoft.com/office/drawing/2014/main" id="{8786FA18-1B46-65BC-6935-77C1CC9E430D}"/>
              </a:ext>
            </a:extLst>
          </p:cNvPr>
          <p:cNvSpPr/>
          <p:nvPr userDrawn="1"/>
        </p:nvSpPr>
        <p:spPr>
          <a:xfrm>
            <a:off x="10507663" y="5418626"/>
            <a:ext cx="1250950" cy="1007574"/>
          </a:xfrm>
          <a:custGeom>
            <a:avLst/>
            <a:gdLst>
              <a:gd name="connsiteX0" fmla="*/ 2228414 w 4719509"/>
              <a:gd name="connsiteY0" fmla="*/ 2614853 h 3801316"/>
              <a:gd name="connsiteX1" fmla="*/ 1307027 w 4719509"/>
              <a:gd name="connsiteY1" fmla="*/ 1941778 h 3801316"/>
              <a:gd name="connsiteX2" fmla="*/ 2024016 w 4719509"/>
              <a:gd name="connsiteY2" fmla="*/ 1941778 h 3801316"/>
              <a:gd name="connsiteX3" fmla="*/ 2542994 w 4719509"/>
              <a:gd name="connsiteY3" fmla="*/ 2329015 h 3801316"/>
              <a:gd name="connsiteX4" fmla="*/ 2542196 w 4719509"/>
              <a:gd name="connsiteY4" fmla="*/ 2329015 h 3801316"/>
              <a:gd name="connsiteX5" fmla="*/ 2777732 w 4719509"/>
              <a:gd name="connsiteY5" fmla="*/ 1625600 h 3801316"/>
              <a:gd name="connsiteX6" fmla="*/ 1628794 w 4719509"/>
              <a:gd name="connsiteY6" fmla="*/ 466282 h 3801316"/>
              <a:gd name="connsiteX7" fmla="*/ 479855 w 4719509"/>
              <a:gd name="connsiteY7" fmla="*/ 1625600 h 3801316"/>
              <a:gd name="connsiteX8" fmla="*/ 1628794 w 4719509"/>
              <a:gd name="connsiteY8" fmla="*/ 2784918 h 3801316"/>
              <a:gd name="connsiteX9" fmla="*/ 2228414 w 4719509"/>
              <a:gd name="connsiteY9" fmla="*/ 2614853 h 3801316"/>
              <a:gd name="connsiteX10" fmla="*/ 2228414 w 4719509"/>
              <a:gd name="connsiteY10" fmla="*/ 2614853 h 3801316"/>
              <a:gd name="connsiteX11" fmla="*/ 2614853 w 4719509"/>
              <a:gd name="connsiteY11" fmla="*/ 2920651 h 3801316"/>
              <a:gd name="connsiteX12" fmla="*/ 1627995 w 4719509"/>
              <a:gd name="connsiteY12" fmla="*/ 3252797 h 3801316"/>
              <a:gd name="connsiteX13" fmla="*/ 0 w 4719509"/>
              <a:gd name="connsiteY13" fmla="*/ 1626398 h 3801316"/>
              <a:gd name="connsiteX14" fmla="*/ 1627995 w 4719509"/>
              <a:gd name="connsiteY14" fmla="*/ 0 h 3801316"/>
              <a:gd name="connsiteX15" fmla="*/ 3255991 w 4719509"/>
              <a:gd name="connsiteY15" fmla="*/ 1626398 h 3801316"/>
              <a:gd name="connsiteX16" fmla="*/ 2922248 w 4719509"/>
              <a:gd name="connsiteY16" fmla="*/ 2613256 h 3801316"/>
              <a:gd name="connsiteX17" fmla="*/ 3413281 w 4719509"/>
              <a:gd name="connsiteY17" fmla="*/ 2996501 h 3801316"/>
              <a:gd name="connsiteX18" fmla="*/ 3352600 w 4719509"/>
              <a:gd name="connsiteY18" fmla="*/ 2429617 h 3801316"/>
              <a:gd name="connsiteX19" fmla="*/ 4716316 w 4719509"/>
              <a:gd name="connsiteY19" fmla="*/ 3448412 h 3801316"/>
              <a:gd name="connsiteX20" fmla="*/ 4719510 w 4719509"/>
              <a:gd name="connsiteY20" fmla="*/ 3477954 h 3801316"/>
              <a:gd name="connsiteX21" fmla="*/ 3711893 w 4719509"/>
              <a:gd name="connsiteY21" fmla="*/ 3034826 h 3801316"/>
              <a:gd name="connsiteX22" fmla="*/ 3794930 w 4719509"/>
              <a:gd name="connsiteY22" fmla="*/ 3801317 h 3801316"/>
              <a:gd name="connsiteX23" fmla="*/ 2614853 w 4719509"/>
              <a:gd name="connsiteY23" fmla="*/ 2920651 h 3801316"/>
              <a:gd name="connsiteX24" fmla="*/ 2614853 w 4719509"/>
              <a:gd name="connsiteY24" fmla="*/ 2920651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9509" h="3801316">
                <a:moveTo>
                  <a:pt x="2228414" y="2614853"/>
                </a:moveTo>
                <a:cubicBezTo>
                  <a:pt x="2040783" y="2475128"/>
                  <a:pt x="1307027" y="1941778"/>
                  <a:pt x="1307027" y="1941778"/>
                </a:cubicBezTo>
                <a:lnTo>
                  <a:pt x="2024016" y="1941778"/>
                </a:lnTo>
                <a:cubicBezTo>
                  <a:pt x="2065534" y="1973715"/>
                  <a:pt x="2386502" y="2212445"/>
                  <a:pt x="2542994" y="2329015"/>
                </a:cubicBezTo>
                <a:lnTo>
                  <a:pt x="2542196" y="2329015"/>
                </a:lnTo>
                <a:cubicBezTo>
                  <a:pt x="2689905" y="2134199"/>
                  <a:pt x="2777732" y="1889880"/>
                  <a:pt x="2777732" y="1625600"/>
                </a:cubicBezTo>
                <a:cubicBezTo>
                  <a:pt x="2777732" y="985260"/>
                  <a:pt x="2263544" y="466282"/>
                  <a:pt x="1628794" y="466282"/>
                </a:cubicBezTo>
                <a:cubicBezTo>
                  <a:pt x="994043" y="466282"/>
                  <a:pt x="479855" y="985260"/>
                  <a:pt x="479855" y="1625600"/>
                </a:cubicBezTo>
                <a:cubicBezTo>
                  <a:pt x="479855" y="2265939"/>
                  <a:pt x="994043" y="2784918"/>
                  <a:pt x="1628794" y="2784918"/>
                </a:cubicBezTo>
                <a:cubicBezTo>
                  <a:pt x="1848362" y="2785716"/>
                  <a:pt x="2053558" y="2723439"/>
                  <a:pt x="2228414" y="2614853"/>
                </a:cubicBezTo>
                <a:lnTo>
                  <a:pt x="2228414" y="2614853"/>
                </a:lnTo>
                <a:close/>
                <a:moveTo>
                  <a:pt x="2614853" y="2920651"/>
                </a:moveTo>
                <a:cubicBezTo>
                  <a:pt x="2340992" y="3129040"/>
                  <a:pt x="1999264" y="3252797"/>
                  <a:pt x="1627995" y="3252797"/>
                </a:cubicBezTo>
                <a:cubicBezTo>
                  <a:pt x="728965" y="3252797"/>
                  <a:pt x="0" y="2524630"/>
                  <a:pt x="0" y="1626398"/>
                </a:cubicBezTo>
                <a:cubicBezTo>
                  <a:pt x="0" y="728167"/>
                  <a:pt x="728965" y="0"/>
                  <a:pt x="1627995" y="0"/>
                </a:cubicBezTo>
                <a:cubicBezTo>
                  <a:pt x="2527026" y="0"/>
                  <a:pt x="3255991" y="728167"/>
                  <a:pt x="3255991" y="1626398"/>
                </a:cubicBezTo>
                <a:cubicBezTo>
                  <a:pt x="3255991" y="1997667"/>
                  <a:pt x="3131436" y="2339395"/>
                  <a:pt x="2922248" y="2613256"/>
                </a:cubicBezTo>
                <a:cubicBezTo>
                  <a:pt x="3004486" y="2673936"/>
                  <a:pt x="3373360" y="2948596"/>
                  <a:pt x="3413281" y="2996501"/>
                </a:cubicBezTo>
                <a:cubicBezTo>
                  <a:pt x="3398909" y="2861567"/>
                  <a:pt x="3352600" y="2429617"/>
                  <a:pt x="3352600" y="2429617"/>
                </a:cubicBezTo>
                <a:lnTo>
                  <a:pt x="4716316" y="3448412"/>
                </a:lnTo>
                <a:lnTo>
                  <a:pt x="4719510" y="3477954"/>
                </a:lnTo>
                <a:lnTo>
                  <a:pt x="3711893" y="3034826"/>
                </a:lnTo>
                <a:lnTo>
                  <a:pt x="3794930" y="3801317"/>
                </a:lnTo>
                <a:lnTo>
                  <a:pt x="2614853" y="2920651"/>
                </a:lnTo>
                <a:lnTo>
                  <a:pt x="2614853" y="2920651"/>
                </a:lnTo>
                <a:close/>
              </a:path>
            </a:pathLst>
          </a:custGeom>
          <a:solidFill>
            <a:srgbClr val="FF9B00"/>
          </a:solidFill>
          <a:ln w="79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37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photo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A23DD9EB-ED79-4A76-A403-D6BFDD6A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1787887"/>
            <a:ext cx="9401178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D2EEFEE2-06F5-45B1-9AC1-C4B4A29E6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36903"/>
            <a:ext cx="9401176" cy="283154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60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16D00B47-2732-427D-9431-CFC3535CAC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" y="4989539"/>
            <a:ext cx="9401176" cy="928661"/>
          </a:xfrm>
          <a:noFill/>
        </p:spPr>
        <p:txBody>
          <a:bodyPr wrap="square" lIns="0" tIns="432000" rIns="0" bIns="0" anchor="b" anchorCtr="0">
            <a:sp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cap="none" spc="180" baseline="0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CA" dirty="0"/>
              <a:t>Cliquez pour modifier les styles </a:t>
            </a:r>
            <a:br>
              <a:rPr lang="fr-CA" dirty="0"/>
            </a:br>
            <a:r>
              <a:rPr lang="fr-CA" dirty="0"/>
              <a:t>du texte du masque</a:t>
            </a:r>
          </a:p>
        </p:txBody>
      </p:sp>
      <p:sp>
        <p:nvSpPr>
          <p:cNvPr id="7" name="Forme libre : forme 6" descr="Logo d'Hydro-Québec">
            <a:extLst>
              <a:ext uri="{FF2B5EF4-FFF2-40B4-BE49-F238E27FC236}">
                <a16:creationId xmlns:a16="http://schemas.microsoft.com/office/drawing/2014/main" id="{A43D9EA5-27D5-4E84-8B9F-91488F8E942C}"/>
              </a:ext>
            </a:extLst>
          </p:cNvPr>
          <p:cNvSpPr/>
          <p:nvPr userDrawn="1"/>
        </p:nvSpPr>
        <p:spPr>
          <a:xfrm>
            <a:off x="10507663" y="5050648"/>
            <a:ext cx="1250950" cy="1007574"/>
          </a:xfrm>
          <a:custGeom>
            <a:avLst/>
            <a:gdLst>
              <a:gd name="connsiteX0" fmla="*/ 2228414 w 4719509"/>
              <a:gd name="connsiteY0" fmla="*/ 2614853 h 3801316"/>
              <a:gd name="connsiteX1" fmla="*/ 1307027 w 4719509"/>
              <a:gd name="connsiteY1" fmla="*/ 1941778 h 3801316"/>
              <a:gd name="connsiteX2" fmla="*/ 2024016 w 4719509"/>
              <a:gd name="connsiteY2" fmla="*/ 1941778 h 3801316"/>
              <a:gd name="connsiteX3" fmla="*/ 2542994 w 4719509"/>
              <a:gd name="connsiteY3" fmla="*/ 2329015 h 3801316"/>
              <a:gd name="connsiteX4" fmla="*/ 2542196 w 4719509"/>
              <a:gd name="connsiteY4" fmla="*/ 2329015 h 3801316"/>
              <a:gd name="connsiteX5" fmla="*/ 2777732 w 4719509"/>
              <a:gd name="connsiteY5" fmla="*/ 1625600 h 3801316"/>
              <a:gd name="connsiteX6" fmla="*/ 1628794 w 4719509"/>
              <a:gd name="connsiteY6" fmla="*/ 466282 h 3801316"/>
              <a:gd name="connsiteX7" fmla="*/ 479855 w 4719509"/>
              <a:gd name="connsiteY7" fmla="*/ 1625600 h 3801316"/>
              <a:gd name="connsiteX8" fmla="*/ 1628794 w 4719509"/>
              <a:gd name="connsiteY8" fmla="*/ 2784918 h 3801316"/>
              <a:gd name="connsiteX9" fmla="*/ 2228414 w 4719509"/>
              <a:gd name="connsiteY9" fmla="*/ 2614853 h 3801316"/>
              <a:gd name="connsiteX10" fmla="*/ 2228414 w 4719509"/>
              <a:gd name="connsiteY10" fmla="*/ 2614853 h 3801316"/>
              <a:gd name="connsiteX11" fmla="*/ 2614853 w 4719509"/>
              <a:gd name="connsiteY11" fmla="*/ 2920651 h 3801316"/>
              <a:gd name="connsiteX12" fmla="*/ 1627995 w 4719509"/>
              <a:gd name="connsiteY12" fmla="*/ 3252797 h 3801316"/>
              <a:gd name="connsiteX13" fmla="*/ 0 w 4719509"/>
              <a:gd name="connsiteY13" fmla="*/ 1626398 h 3801316"/>
              <a:gd name="connsiteX14" fmla="*/ 1627995 w 4719509"/>
              <a:gd name="connsiteY14" fmla="*/ 0 h 3801316"/>
              <a:gd name="connsiteX15" fmla="*/ 3255991 w 4719509"/>
              <a:gd name="connsiteY15" fmla="*/ 1626398 h 3801316"/>
              <a:gd name="connsiteX16" fmla="*/ 2922248 w 4719509"/>
              <a:gd name="connsiteY16" fmla="*/ 2613256 h 3801316"/>
              <a:gd name="connsiteX17" fmla="*/ 3413281 w 4719509"/>
              <a:gd name="connsiteY17" fmla="*/ 2996501 h 3801316"/>
              <a:gd name="connsiteX18" fmla="*/ 3352600 w 4719509"/>
              <a:gd name="connsiteY18" fmla="*/ 2429617 h 3801316"/>
              <a:gd name="connsiteX19" fmla="*/ 4716316 w 4719509"/>
              <a:gd name="connsiteY19" fmla="*/ 3448412 h 3801316"/>
              <a:gd name="connsiteX20" fmla="*/ 4719510 w 4719509"/>
              <a:gd name="connsiteY20" fmla="*/ 3477954 h 3801316"/>
              <a:gd name="connsiteX21" fmla="*/ 3711893 w 4719509"/>
              <a:gd name="connsiteY21" fmla="*/ 3034826 h 3801316"/>
              <a:gd name="connsiteX22" fmla="*/ 3794930 w 4719509"/>
              <a:gd name="connsiteY22" fmla="*/ 3801317 h 3801316"/>
              <a:gd name="connsiteX23" fmla="*/ 2614853 w 4719509"/>
              <a:gd name="connsiteY23" fmla="*/ 2920651 h 3801316"/>
              <a:gd name="connsiteX24" fmla="*/ 2614853 w 4719509"/>
              <a:gd name="connsiteY24" fmla="*/ 2920651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9509" h="3801316">
                <a:moveTo>
                  <a:pt x="2228414" y="2614853"/>
                </a:moveTo>
                <a:cubicBezTo>
                  <a:pt x="2040783" y="2475128"/>
                  <a:pt x="1307027" y="1941778"/>
                  <a:pt x="1307027" y="1941778"/>
                </a:cubicBezTo>
                <a:lnTo>
                  <a:pt x="2024016" y="1941778"/>
                </a:lnTo>
                <a:cubicBezTo>
                  <a:pt x="2065534" y="1973715"/>
                  <a:pt x="2386502" y="2212445"/>
                  <a:pt x="2542994" y="2329015"/>
                </a:cubicBezTo>
                <a:lnTo>
                  <a:pt x="2542196" y="2329015"/>
                </a:lnTo>
                <a:cubicBezTo>
                  <a:pt x="2689905" y="2134199"/>
                  <a:pt x="2777732" y="1889880"/>
                  <a:pt x="2777732" y="1625600"/>
                </a:cubicBezTo>
                <a:cubicBezTo>
                  <a:pt x="2777732" y="985260"/>
                  <a:pt x="2263544" y="466282"/>
                  <a:pt x="1628794" y="466282"/>
                </a:cubicBezTo>
                <a:cubicBezTo>
                  <a:pt x="994043" y="466282"/>
                  <a:pt x="479855" y="985260"/>
                  <a:pt x="479855" y="1625600"/>
                </a:cubicBezTo>
                <a:cubicBezTo>
                  <a:pt x="479855" y="2265939"/>
                  <a:pt x="994043" y="2784918"/>
                  <a:pt x="1628794" y="2784918"/>
                </a:cubicBezTo>
                <a:cubicBezTo>
                  <a:pt x="1848362" y="2785716"/>
                  <a:pt x="2053558" y="2723439"/>
                  <a:pt x="2228414" y="2614853"/>
                </a:cubicBezTo>
                <a:lnTo>
                  <a:pt x="2228414" y="2614853"/>
                </a:lnTo>
                <a:close/>
                <a:moveTo>
                  <a:pt x="2614853" y="2920651"/>
                </a:moveTo>
                <a:cubicBezTo>
                  <a:pt x="2340992" y="3129040"/>
                  <a:pt x="1999264" y="3252797"/>
                  <a:pt x="1627995" y="3252797"/>
                </a:cubicBezTo>
                <a:cubicBezTo>
                  <a:pt x="728965" y="3252797"/>
                  <a:pt x="0" y="2524630"/>
                  <a:pt x="0" y="1626398"/>
                </a:cubicBezTo>
                <a:cubicBezTo>
                  <a:pt x="0" y="728167"/>
                  <a:pt x="728965" y="0"/>
                  <a:pt x="1627995" y="0"/>
                </a:cubicBezTo>
                <a:cubicBezTo>
                  <a:pt x="2527026" y="0"/>
                  <a:pt x="3255991" y="728167"/>
                  <a:pt x="3255991" y="1626398"/>
                </a:cubicBezTo>
                <a:cubicBezTo>
                  <a:pt x="3255991" y="1997667"/>
                  <a:pt x="3131436" y="2339395"/>
                  <a:pt x="2922248" y="2613256"/>
                </a:cubicBezTo>
                <a:cubicBezTo>
                  <a:pt x="3004486" y="2673936"/>
                  <a:pt x="3373360" y="2948596"/>
                  <a:pt x="3413281" y="2996501"/>
                </a:cubicBezTo>
                <a:cubicBezTo>
                  <a:pt x="3398909" y="2861567"/>
                  <a:pt x="3352600" y="2429617"/>
                  <a:pt x="3352600" y="2429617"/>
                </a:cubicBezTo>
                <a:lnTo>
                  <a:pt x="4716316" y="3448412"/>
                </a:lnTo>
                <a:lnTo>
                  <a:pt x="4719510" y="3477954"/>
                </a:lnTo>
                <a:lnTo>
                  <a:pt x="3711893" y="3034826"/>
                </a:lnTo>
                <a:lnTo>
                  <a:pt x="3794930" y="3801317"/>
                </a:lnTo>
                <a:lnTo>
                  <a:pt x="2614853" y="2920651"/>
                </a:lnTo>
                <a:lnTo>
                  <a:pt x="2614853" y="2920651"/>
                </a:lnTo>
                <a:close/>
              </a:path>
            </a:pathLst>
          </a:custGeom>
          <a:solidFill>
            <a:srgbClr val="FF9B00"/>
          </a:solidFill>
          <a:ln w="79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74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06CB45-9C2D-3AA2-7383-556FA2D01E23}"/>
              </a:ext>
            </a:extLst>
          </p:cNvPr>
          <p:cNvSpPr txBox="1"/>
          <p:nvPr userDrawn="1"/>
        </p:nvSpPr>
        <p:spPr>
          <a:xfrm>
            <a:off x="1867786" y="1906301"/>
            <a:ext cx="845642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9600" b="1" spc="0" baseline="0" dirty="0">
                <a:solidFill>
                  <a:schemeClr val="accent2"/>
                </a:solidFill>
                <a:latin typeface="Atkinson Hyperlegible" pitchFamily="50" charset="0"/>
              </a:rPr>
              <a:t>SÉPARATEUR </a:t>
            </a:r>
            <a:br>
              <a:rPr lang="en-CA" sz="9600" b="1" spc="0" baseline="0" dirty="0">
                <a:solidFill>
                  <a:schemeClr val="accent2"/>
                </a:solidFill>
                <a:latin typeface="Atkinson Hyperlegible" pitchFamily="50" charset="0"/>
              </a:rPr>
            </a:br>
            <a:r>
              <a:rPr lang="en-CA" sz="9600" b="1" spc="0" baseline="0" dirty="0">
                <a:solidFill>
                  <a:schemeClr val="accent2"/>
                </a:solidFill>
                <a:latin typeface="Atkinson Hyperlegible" pitchFamily="50" charset="0"/>
              </a:rPr>
              <a:t>DE SECTION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7470E-F2D1-D97D-DF94-DE919328E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431800"/>
            <a:ext cx="11328400" cy="59944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8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éparateur sans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4E3E2E89-3F34-4109-BDC2-A426020A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1913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4E3E2E89-3F34-4109-BDC2-A426020A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jet 5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pic>
        <p:nvPicPr>
          <p:cNvPr id="2" name="Image 1" descr="Une image contenant lumière  Description générée automatiquement">
            <a:extLst>
              <a:ext uri="{FF2B5EF4-FFF2-40B4-BE49-F238E27FC236}">
                <a16:creationId xmlns:a16="http://schemas.microsoft.com/office/drawing/2014/main" id="{23DE053A-9637-429B-9FA6-848FF7AE06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777" b="26405"/>
          <a:stretch/>
        </p:blipFill>
        <p:spPr>
          <a:xfrm rot="16200000">
            <a:off x="2666206" y="-2666206"/>
            <a:ext cx="6859588" cy="121920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6F618E8-4514-4C81-A769-2C25AD68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2507501"/>
            <a:ext cx="7477125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B0347489-FCCF-4958-86B2-74400E605F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6" y="5559690"/>
            <a:ext cx="7477125" cy="894293"/>
          </a:xfr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tile tx="0" ty="0" sx="100000" sy="100000" flip="none" algn="tl"/>
          </a:blipFill>
        </p:spPr>
        <p:txBody>
          <a:bodyPr wrap="square" lIns="0" tIns="43200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Cliquez pour modifier les styles </a:t>
            </a:r>
            <a:br>
              <a:rPr lang="fr-CA"/>
            </a:br>
            <a:r>
              <a:rPr lang="fr-CA"/>
              <a:t>du texte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01388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éparateur sans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3DE053A-9637-429B-9FA6-848FF7AE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777" b="26405"/>
          <a:stretch/>
        </p:blipFill>
        <p:spPr>
          <a:xfrm rot="16200000">
            <a:off x="2666206" y="-2666206"/>
            <a:ext cx="6859588" cy="121920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6F618E8-4514-4C81-A769-2C25AD68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2507501"/>
            <a:ext cx="7477125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B0347489-FCCF-4958-86B2-74400E605F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6" y="5525322"/>
            <a:ext cx="7477125" cy="928661"/>
          </a:xfrm>
          <a:noFill/>
        </p:spPr>
        <p:txBody>
          <a:bodyPr wrap="square" lIns="0" tIns="432000" rIns="0" bIns="0" anchor="b">
            <a:spAutoFit/>
          </a:bodyPr>
          <a:lstStyle>
            <a:lvl1pPr marL="0" indent="0" rtl="0">
              <a:lnSpc>
                <a:spcPct val="100000"/>
              </a:lnSpc>
              <a:buNone/>
              <a:defRPr sz="1600" cap="none" spc="1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Cliquez pour modifier les styles </a:t>
            </a:r>
            <a:br>
              <a:rPr lang="fr-CA"/>
            </a:br>
            <a:r>
              <a:rPr lang="fr-CA"/>
              <a:t>du texte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692103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éparateur fond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B6F618E8-4514-4C81-A769-2C25AD68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2507501"/>
            <a:ext cx="7477125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B0347489-FCCF-4958-86B2-74400E605F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6" y="5525322"/>
            <a:ext cx="7477125" cy="928661"/>
          </a:xfrm>
          <a:noFill/>
        </p:spPr>
        <p:txBody>
          <a:bodyPr wrap="square" lIns="0" tIns="432000" rIns="0" bIns="0" anchor="b">
            <a:spAutoFit/>
          </a:bodyPr>
          <a:lstStyle>
            <a:lvl1pPr marL="0" indent="0" rtl="0">
              <a:lnSpc>
                <a:spcPct val="100000"/>
              </a:lnSpc>
              <a:buNone/>
              <a:defRPr sz="1600" cap="none" spc="180" baseline="0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CA"/>
              <a:t>Cliquez pour modifier les styles </a:t>
            </a:r>
            <a:br>
              <a:rPr lang="fr-CA"/>
            </a:br>
            <a:r>
              <a:rPr lang="fr-CA"/>
              <a:t>du texte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14578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numéroté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617F9B9C-6FBF-900C-E7AA-FF389381E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2514" y="1000001"/>
            <a:ext cx="6066972" cy="4494212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fr-FR" sz="30000" b="1" kern="1200" dirty="0">
                <a:gradFill>
                  <a:gsLst>
                    <a:gs pos="24000">
                      <a:srgbClr val="F7E500"/>
                    </a:gs>
                    <a:gs pos="0">
                      <a:schemeClr val="accent3"/>
                    </a:gs>
                    <a:gs pos="59000">
                      <a:srgbClr val="2EBF9D"/>
                    </a:gs>
                    <a:gs pos="100000">
                      <a:schemeClr val="accent2"/>
                    </a:gs>
                    <a:gs pos="81000">
                      <a:schemeClr val="accent1"/>
                    </a:gs>
                  </a:gsLst>
                  <a:lin ang="2700000" scaled="0"/>
                </a:gradFill>
                <a:latin typeface="Atkinson Hyperlegible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634C46A-3CD7-5313-DEAE-EF82CF192E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5507665"/>
            <a:ext cx="11328400" cy="918535"/>
          </a:xfrm>
        </p:spPr>
        <p:txBody>
          <a:bodyPr/>
          <a:lstStyle>
            <a:lvl1pPr algn="ctr">
              <a:defRPr sz="2200" b="1" cap="none" spc="0" baseline="0">
                <a:solidFill>
                  <a:schemeClr val="bg1"/>
                </a:solidFill>
                <a:latin typeface="Atkinson Hyperlegible" pitchFamily="50" charset="0"/>
              </a:defRPr>
            </a:lvl1pPr>
            <a:lvl2pPr marL="0" indent="0" algn="ctr"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3243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éparateur avec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B6F618E8-4514-4C81-A769-2C25AD68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030" y="2507501"/>
            <a:ext cx="7159433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071A3538-0DAA-424A-BC46-DF27DC8ECE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1031" y="5749486"/>
            <a:ext cx="7159432" cy="704497"/>
          </a:xfrm>
          <a:noFill/>
        </p:spPr>
        <p:txBody>
          <a:bodyPr wrap="square" lIns="0" tIns="432000" rIns="0" bIns="0" anchor="b">
            <a:spAutoFit/>
          </a:bodyPr>
          <a:lstStyle>
            <a:lvl1pPr marL="0" indent="0" rtl="0">
              <a:lnSpc>
                <a:spcPct val="100000"/>
              </a:lnSpc>
              <a:buNone/>
              <a:defRPr sz="1600" cap="none" spc="1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pour une image  30">
            <a:extLst>
              <a:ext uri="{FF2B5EF4-FFF2-40B4-BE49-F238E27FC236}">
                <a16:creationId xmlns:a16="http://schemas.microsoft.com/office/drawing/2014/main" id="{746C1346-4A76-4A10-A43C-718C7611C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431801"/>
            <a:ext cx="1930401" cy="5994400"/>
          </a:xfrm>
          <a:prstGeom prst="roundRect">
            <a:avLst>
              <a:gd name="adj" fmla="val 92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Étroit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9475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06CB45-9C2D-3AA2-7383-556FA2D01E23}"/>
              </a:ext>
            </a:extLst>
          </p:cNvPr>
          <p:cNvSpPr txBox="1"/>
          <p:nvPr userDrawn="1"/>
        </p:nvSpPr>
        <p:spPr>
          <a:xfrm>
            <a:off x="1076960" y="2644965"/>
            <a:ext cx="1003808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9600" b="1" spc="0" baseline="0" dirty="0">
                <a:solidFill>
                  <a:schemeClr val="accent2"/>
                </a:solidFill>
                <a:latin typeface="Atkinson Hyperlegible" pitchFamily="50" charset="0"/>
              </a:rPr>
              <a:t>PRÉSENTATEUR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A966BF-5221-8C57-19EC-5A4C884F9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431800"/>
            <a:ext cx="11328400" cy="59944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62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ésentat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A86C89-23F8-0D1E-496B-8BB9A954D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62200" y="433388"/>
            <a:ext cx="9398000" cy="5992812"/>
          </a:xfr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 cap="none" spc="0" baseline="0">
                <a:solidFill>
                  <a:schemeClr val="accent3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177800" indent="-177800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2A2CD80-192E-A4C3-A9D9-B155A630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189138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ésentateur avec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A86C89-23F8-0D1E-496B-8BB9A954D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9900" y="433388"/>
            <a:ext cx="7480300" cy="5992812"/>
          </a:xfr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 cap="none" spc="0" baseline="0">
                <a:solidFill>
                  <a:schemeClr val="accent3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177800" indent="-177800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2" name="Espace réservé pour une image  11">
            <a:extLst>
              <a:ext uri="{FF2B5EF4-FFF2-40B4-BE49-F238E27FC236}">
                <a16:creationId xmlns:a16="http://schemas.microsoft.com/office/drawing/2014/main" id="{08BBB9F7-B8E4-CF23-70F2-8F053DADB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2850" y="2388394"/>
            <a:ext cx="2082800" cy="20828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9F9D0A-15C8-A94A-5814-0A26011C1A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114145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_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06CB45-9C2D-3AA2-7383-556FA2D01E23}"/>
              </a:ext>
            </a:extLst>
          </p:cNvPr>
          <p:cNvSpPr txBox="1"/>
          <p:nvPr userDrawn="1"/>
        </p:nvSpPr>
        <p:spPr>
          <a:xfrm>
            <a:off x="431800" y="2029410"/>
            <a:ext cx="11328400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8800" b="1" spc="0" baseline="0" dirty="0">
                <a:solidFill>
                  <a:schemeClr val="accent2"/>
                </a:solidFill>
                <a:latin typeface="Atkinson Hyperlegible" pitchFamily="50" charset="0"/>
              </a:rPr>
              <a:t>PEU DE TEXTE /</a:t>
            </a:r>
            <a:br>
              <a:rPr lang="en-CA" sz="8800" b="1" spc="0" baseline="0" dirty="0">
                <a:solidFill>
                  <a:schemeClr val="accent2"/>
                </a:solidFill>
                <a:latin typeface="Atkinson Hyperlegible" pitchFamily="50" charset="0"/>
              </a:rPr>
            </a:br>
            <a:r>
              <a:rPr lang="en-CA" sz="8800" b="1" spc="0" baseline="0" dirty="0">
                <a:solidFill>
                  <a:schemeClr val="accent2"/>
                </a:solidFill>
                <a:latin typeface="Atkinson Hyperlegible" pitchFamily="50" charset="0"/>
              </a:rPr>
              <a:t>COURT MESSAGE</a:t>
            </a:r>
            <a:endParaRPr lang="en-CA" sz="9600" b="1" spc="0" baseline="0" dirty="0">
              <a:solidFill>
                <a:schemeClr val="accent2"/>
              </a:solidFill>
              <a:latin typeface="Atkinson Hyperlegible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8FC623-435A-BB7C-F737-10BE9A1D0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431800"/>
            <a:ext cx="11328400" cy="59944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515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rt messag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ACAB2848-BDCC-4628-BAC5-12E74F8A4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387" y="431801"/>
            <a:ext cx="9396413" cy="5995986"/>
          </a:xfrm>
          <a:noFill/>
        </p:spPr>
        <p:txBody>
          <a:bodyPr wrap="square" tIns="0" anchor="ctr">
            <a:noAutofit/>
          </a:bodyPr>
          <a:lstStyle>
            <a:lvl1pPr rtl="0">
              <a:lnSpc>
                <a:spcPct val="90000"/>
              </a:lnSpc>
              <a:defRPr sz="4400" b="1">
                <a:solidFill>
                  <a:schemeClr val="tx2"/>
                </a:solidFill>
              </a:defRPr>
            </a:lvl1pPr>
            <a:lvl2pPr marL="0" indent="0" rtl="0">
              <a:buNone/>
              <a:defRPr sz="2400">
                <a:solidFill>
                  <a:schemeClr val="accent2"/>
                </a:solidFill>
              </a:defRPr>
            </a:lvl2pPr>
            <a:lvl3pPr rtl="0">
              <a:defRPr sz="1800">
                <a:solidFill>
                  <a:schemeClr val="tx2"/>
                </a:solidFill>
              </a:defRPr>
            </a:lvl3pPr>
            <a:lvl4pPr rtl="0">
              <a:defRPr sz="1600">
                <a:solidFill>
                  <a:schemeClr val="tx2"/>
                </a:solidFill>
              </a:defRPr>
            </a:lvl4pPr>
            <a:lvl5pPr rtl="0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0C2789-C89F-F409-2008-0DD6787B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977971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rt message fond bleu pâ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ACAB2848-BDCC-4628-BAC5-12E74F8A4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387" y="431801"/>
            <a:ext cx="9396413" cy="5995986"/>
          </a:xfrm>
          <a:noFill/>
        </p:spPr>
        <p:txBody>
          <a:bodyPr wrap="square" tIns="0" anchor="ctr">
            <a:noAutofit/>
          </a:bodyPr>
          <a:lstStyle>
            <a:lvl1pPr rtl="0">
              <a:lnSpc>
                <a:spcPct val="90000"/>
              </a:lnSpc>
              <a:defRPr sz="4400" b="1">
                <a:solidFill>
                  <a:schemeClr val="tx2"/>
                </a:solidFill>
              </a:defRPr>
            </a:lvl1pPr>
            <a:lvl2pPr marL="0" indent="0" rtl="0">
              <a:buNone/>
              <a:defRPr sz="2400">
                <a:solidFill>
                  <a:schemeClr val="accent2"/>
                </a:solidFill>
              </a:defRPr>
            </a:lvl2pPr>
            <a:lvl3pPr rtl="0">
              <a:defRPr sz="1800">
                <a:solidFill>
                  <a:schemeClr val="tx2"/>
                </a:solidFill>
              </a:defRPr>
            </a:lvl3pPr>
            <a:lvl4pPr rtl="0">
              <a:defRPr sz="1600">
                <a:solidFill>
                  <a:schemeClr val="tx2"/>
                </a:solidFill>
              </a:defRPr>
            </a:lvl4pPr>
            <a:lvl5pPr rtl="0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11F845-70BA-C1E5-5336-A4FA262C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86629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éparateur avec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C6EB8CBD-8242-4A81-A0B9-41D4BDAC99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53930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C6EB8CBD-8242-4A81-A0B9-41D4BDAC99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jet 5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6F618E8-4514-4C81-A769-2C25AD68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030" y="2507501"/>
            <a:ext cx="7159433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071A3538-0DAA-424A-BC46-DF27DC8ECE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1031" y="5799756"/>
            <a:ext cx="7159432" cy="654227"/>
          </a:xfr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tile tx="0" ty="0" sx="100000" sy="100000" flip="none" algn="tl"/>
          </a:blipFill>
        </p:spPr>
        <p:txBody>
          <a:bodyPr wrap="square" lIns="0" tIns="43200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11" name="Espace réservé pour une image  30">
            <a:extLst>
              <a:ext uri="{FF2B5EF4-FFF2-40B4-BE49-F238E27FC236}">
                <a16:creationId xmlns:a16="http://schemas.microsoft.com/office/drawing/2014/main" id="{746C1346-4A76-4A10-A43C-718C7611C6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431801"/>
            <a:ext cx="2315276" cy="59944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Page séparatrice 406x988</a:t>
            </a:r>
          </a:p>
        </p:txBody>
      </p:sp>
    </p:spTree>
    <p:extLst>
      <p:ext uri="{BB962C8B-B14F-4D97-AF65-F5344CB8AC3E}">
        <p14:creationId xmlns:p14="http://schemas.microsoft.com/office/powerpoint/2010/main" val="5532919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rt message fond bleu moy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ACAB2848-BDCC-4628-BAC5-12E74F8A4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387" y="431801"/>
            <a:ext cx="9396413" cy="5995986"/>
          </a:xfrm>
          <a:noFill/>
        </p:spPr>
        <p:txBody>
          <a:bodyPr wrap="square" tIns="0" anchor="ctr">
            <a:noAutofit/>
          </a:bodyPr>
          <a:lstStyle>
            <a:lvl1pPr rtl="0"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  <a:lvl2pPr marL="0" indent="0" rtl="0">
              <a:buNone/>
              <a:defRPr sz="2400">
                <a:solidFill>
                  <a:schemeClr val="accent5"/>
                </a:solidFill>
              </a:defRPr>
            </a:lvl2pPr>
            <a:lvl3pPr rtl="0">
              <a:defRPr sz="1800">
                <a:solidFill>
                  <a:schemeClr val="tx2"/>
                </a:solidFill>
              </a:defRPr>
            </a:lvl3pPr>
            <a:lvl4pPr rtl="0">
              <a:defRPr sz="1600">
                <a:solidFill>
                  <a:schemeClr val="tx2"/>
                </a:solidFill>
              </a:defRPr>
            </a:lvl4pPr>
            <a:lvl5pPr rtl="0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439416-F05C-D506-8767-81514369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851940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rt message fond bleu HQ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ACAB2848-BDCC-4628-BAC5-12E74F8A4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387" y="431801"/>
            <a:ext cx="9396413" cy="5995986"/>
          </a:xfrm>
          <a:noFill/>
        </p:spPr>
        <p:txBody>
          <a:bodyPr wrap="square" tIns="0" anchor="ctr">
            <a:noAutofit/>
          </a:bodyPr>
          <a:lstStyle>
            <a:lvl1pPr rtl="0"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  <a:lvl2pPr marL="0" indent="0" rtl="0">
              <a:buNone/>
              <a:defRPr sz="2400">
                <a:solidFill>
                  <a:schemeClr val="accent5"/>
                </a:solidFill>
              </a:defRPr>
            </a:lvl2pPr>
            <a:lvl3pPr rtl="0">
              <a:defRPr sz="1800">
                <a:solidFill>
                  <a:schemeClr val="tx2"/>
                </a:solidFill>
              </a:defRPr>
            </a:lvl3pPr>
            <a:lvl4pPr rtl="0">
              <a:defRPr sz="1600">
                <a:solidFill>
                  <a:schemeClr val="tx2"/>
                </a:solidFill>
              </a:defRPr>
            </a:lvl4pPr>
            <a:lvl5pPr rtl="0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227C41-54E7-1908-4A3B-09E220AF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279811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et Spect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DC3E48A-EB72-43C8-9BA1-E2CBEDCB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24745" r="5954" b="31767"/>
          <a:stretch/>
        </p:blipFill>
        <p:spPr>
          <a:xfrm rot="16200000">
            <a:off x="2666206" y="-2666206"/>
            <a:ext cx="6859588" cy="12192000"/>
          </a:xfrm>
          <a:prstGeom prst="rect">
            <a:avLst/>
          </a:prstGeom>
          <a:solidFill>
            <a:srgbClr val="130962"/>
          </a:solidFill>
        </p:spPr>
      </p:pic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ACAB2848-BDCC-4628-BAC5-12E74F8A4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428" y="1968960"/>
            <a:ext cx="7478713" cy="2920081"/>
          </a:xfrm>
          <a:noFill/>
        </p:spPr>
        <p:txBody>
          <a:bodyPr tIns="0" anchor="ctr">
            <a:spAutoFit/>
          </a:bodyPr>
          <a:lstStyle>
            <a:lvl1pPr rtl="0">
              <a:defRPr sz="4400" b="0">
                <a:solidFill>
                  <a:schemeClr val="bg1"/>
                </a:solidFill>
              </a:defRPr>
            </a:lvl1pPr>
            <a:lvl2pPr rtl="0">
              <a:defRPr sz="1800">
                <a:solidFill>
                  <a:schemeClr val="bg1"/>
                </a:solidFill>
              </a:defRPr>
            </a:lvl2pPr>
            <a:lvl3pPr rtl="0">
              <a:defRPr sz="1800">
                <a:solidFill>
                  <a:schemeClr val="bg1"/>
                </a:solidFill>
              </a:defRPr>
            </a:lvl3pPr>
            <a:lvl4pPr rtl="0">
              <a:defRPr sz="1600">
                <a:solidFill>
                  <a:schemeClr val="bg1"/>
                </a:solidFill>
              </a:defRPr>
            </a:lvl4pPr>
            <a:lvl5pPr rtl="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26506CE-2E37-9D0A-34E0-C894517F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4825909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__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06CB45-9C2D-3AA2-7383-556FA2D01E23}"/>
              </a:ext>
            </a:extLst>
          </p:cNvPr>
          <p:cNvSpPr txBox="1"/>
          <p:nvPr userDrawn="1"/>
        </p:nvSpPr>
        <p:spPr>
          <a:xfrm>
            <a:off x="1867786" y="1906300"/>
            <a:ext cx="845642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9600" b="1" spc="0" baseline="0" dirty="0">
                <a:solidFill>
                  <a:schemeClr val="accent2"/>
                </a:solidFill>
                <a:latin typeface="Atkinson Hyperlegible" pitchFamily="50" charset="0"/>
              </a:rPr>
              <a:t>CONTENU</a:t>
            </a:r>
            <a:br>
              <a:rPr lang="en-CA" sz="9600" b="1" spc="0" baseline="0" dirty="0">
                <a:solidFill>
                  <a:schemeClr val="accent2"/>
                </a:solidFill>
                <a:latin typeface="Atkinson Hyperlegible" pitchFamily="50" charset="0"/>
              </a:rPr>
            </a:br>
            <a:r>
              <a:rPr lang="en-CA" sz="9600" b="1" spc="0" baseline="0" dirty="0">
                <a:solidFill>
                  <a:schemeClr val="accent2"/>
                </a:solidFill>
                <a:latin typeface="Atkinson Hyperlegible" pitchFamily="50" charset="0"/>
              </a:rPr>
              <a:t>RÉGULIER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CC303-BAB6-1566-2E55-97D40A0F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431800"/>
            <a:ext cx="11328400" cy="59944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49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pleine larg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89132"/>
            <a:ext cx="113268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53799"/>
            <a:ext cx="11328400" cy="5004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1D7C7501-ABF0-BDAA-799B-CF7FC3B064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973195"/>
            <a:ext cx="11326813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058988"/>
            <a:ext cx="7480300" cy="436721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287598-AB58-2E1E-FE85-26B8504786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2042239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9E7BAF43-9C97-D41D-5DC7-F375896CAD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89132"/>
            <a:ext cx="113268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53799"/>
            <a:ext cx="11328400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520F8FE5-022E-0D10-E5F4-3D355307C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973195"/>
            <a:ext cx="11326813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8"/>
            <a:ext cx="5554663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DDD7DA-2A65-42AB-8EB0-C6F4B6833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5539" y="2058988"/>
            <a:ext cx="5554663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B18F87-F6D0-E85F-1E47-75DAAC94E3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153465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D64F4323-268B-4543-878B-649396FC82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89132"/>
            <a:ext cx="113268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863087A-82E2-8E6D-0598-5003C47509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973195"/>
            <a:ext cx="11326813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058988"/>
            <a:ext cx="3632200" cy="4056062"/>
          </a:xfrm>
        </p:spPr>
        <p:txBody>
          <a:bodyPr/>
          <a:lstStyle>
            <a:lvl1pPr rtl="0">
              <a:defRPr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DDD7DA-2A65-42AB-8EB0-C6F4B6833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79901" y="2058988"/>
            <a:ext cx="3632200" cy="4056062"/>
          </a:xfrm>
        </p:spPr>
        <p:txBody>
          <a:bodyPr/>
          <a:lstStyle>
            <a:lvl1pPr rtl="0">
              <a:defRPr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9156041C-7B5B-46E2-A5D9-1385EC80D5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6413" y="2058988"/>
            <a:ext cx="3632200" cy="4056062"/>
          </a:xfrm>
        </p:spPr>
        <p:txBody>
          <a:bodyPr/>
          <a:lstStyle>
            <a:lvl1pPr rtl="0">
              <a:defRPr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FF214E-5606-C881-1D48-0AD981BC52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4889426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bloc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4AB476EE-7783-05B2-F8D1-B9935A48FE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89132"/>
            <a:ext cx="74787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6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5DF3192F-ABCA-14E3-582E-487DADA32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973195"/>
            <a:ext cx="7478713" cy="24600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8"/>
            <a:ext cx="7478713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5E05FC7-1AFB-63B9-02BF-B3CF7C6329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DFC3C9D2-763D-D802-CEE5-AFA772139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8000" y="431402"/>
            <a:ext cx="3630613" cy="5994798"/>
          </a:xfrm>
          <a:prstGeom prst="roundRect">
            <a:avLst>
              <a:gd name="adj" fmla="val 5199"/>
            </a:avLst>
          </a:prstGeom>
          <a:solidFill>
            <a:schemeClr val="tx2"/>
          </a:solidFill>
        </p:spPr>
        <p:txBody>
          <a:bodyPr lIns="180000" tIns="2088000" rIns="180000"/>
          <a:lstStyle>
            <a:lvl1pPr rtl="0">
              <a:defRPr b="1">
                <a:solidFill>
                  <a:schemeClr val="accent3"/>
                </a:solidFill>
              </a:defRPr>
            </a:lvl1pPr>
            <a:lvl2pPr marL="0" indent="0" rtl="0">
              <a:buNone/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5453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 et bloc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6D3204D1-5693-D790-DA20-D60F8F19E9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89132"/>
            <a:ext cx="74787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6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536903B1-EB72-A3B7-BCA6-239F23429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973195"/>
            <a:ext cx="7478713" cy="289549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058988"/>
            <a:ext cx="3630614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4457CD6-ACCC-4B93-A7EE-7F9DAEE51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8854" y="2058988"/>
            <a:ext cx="3630614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1120901F-A05E-4A9A-BB2A-B03A09B0F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43901" y="431402"/>
            <a:ext cx="3414712" cy="5994798"/>
          </a:xfrm>
          <a:prstGeom prst="roundRect">
            <a:avLst>
              <a:gd name="adj" fmla="val 6733"/>
            </a:avLst>
          </a:prstGeom>
          <a:solidFill>
            <a:schemeClr val="tx2"/>
          </a:solidFill>
        </p:spPr>
        <p:txBody>
          <a:bodyPr lIns="180000" tIns="2088000" rIns="180000"/>
          <a:lstStyle>
            <a:lvl1pPr rtl="0">
              <a:defRPr b="1">
                <a:solidFill>
                  <a:schemeClr val="accent3"/>
                </a:solidFill>
              </a:defRPr>
            </a:lvl1pPr>
            <a:lvl2pPr marL="0" indent="0" rtl="0">
              <a:buNone/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F188B2-4C60-04DD-6CDA-CBE64900AA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6537130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594C5C4A-A8B1-F719-2D3D-A7B6A0ED04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89132"/>
            <a:ext cx="74787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6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7F5F6B0F-5234-66AF-ED38-DECA7432B9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973195"/>
            <a:ext cx="7478713" cy="267776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8"/>
            <a:ext cx="7478713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0" name="Espace réservé pour une image  30">
            <a:extLst>
              <a:ext uri="{FF2B5EF4-FFF2-40B4-BE49-F238E27FC236}">
                <a16:creationId xmlns:a16="http://schemas.microsoft.com/office/drawing/2014/main" id="{FAA0423A-44E1-4B8C-9AA2-9C05C27EF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3632200" cy="6426200"/>
          </a:xfrm>
          <a:prstGeom prst="round2SameRect">
            <a:avLst>
              <a:gd name="adj1" fmla="val 0"/>
              <a:gd name="adj2" fmla="val 57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</a:t>
            </a:r>
            <a:br>
              <a:rPr lang="fr-CA"/>
            </a:br>
            <a:r>
              <a:rPr lang="fr-CA"/>
              <a:t>Tiers de page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25AA50-90BA-53E8-F322-C50658C5C1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71229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et Spect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pic>
        <p:nvPicPr>
          <p:cNvPr id="6" name="Image 5" descr="Une image contenant lumière  Description générée automatiquement">
            <a:extLst>
              <a:ext uri="{FF2B5EF4-FFF2-40B4-BE49-F238E27FC236}">
                <a16:creationId xmlns:a16="http://schemas.microsoft.com/office/drawing/2014/main" id="{EDC3E48A-EB72-43C8-9BA1-E2CBEDCB7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24745" r="5954" b="31767"/>
          <a:stretch/>
        </p:blipFill>
        <p:spPr>
          <a:xfrm rot="16200000">
            <a:off x="2666206" y="-2666206"/>
            <a:ext cx="6859588" cy="12192000"/>
          </a:xfrm>
          <a:prstGeom prst="rect">
            <a:avLst/>
          </a:prstGeom>
          <a:solidFill>
            <a:srgbClr val="130962"/>
          </a:solidFill>
        </p:spPr>
      </p:pic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ACAB2848-BDCC-4628-BAC5-12E74F8A4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428" y="1816971"/>
            <a:ext cx="7478713" cy="3224060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100000" sy="100000" flip="none" algn="tl"/>
          </a:blipFill>
        </p:spPr>
        <p:txBody>
          <a:bodyPr tIns="360000" anchor="ctr">
            <a:spAutoFit/>
          </a:bodyPr>
          <a:lstStyle>
            <a:lvl1pPr rtl="0">
              <a:defRPr sz="4400" b="0">
                <a:solidFill>
                  <a:schemeClr val="bg1"/>
                </a:solidFill>
              </a:defRPr>
            </a:lvl1pPr>
            <a:lvl2pPr rtl="0">
              <a:defRPr sz="1800">
                <a:solidFill>
                  <a:schemeClr val="bg1"/>
                </a:solidFill>
              </a:defRPr>
            </a:lvl2pPr>
            <a:lvl3pPr rtl="0">
              <a:defRPr sz="1800">
                <a:solidFill>
                  <a:schemeClr val="bg1"/>
                </a:solidFill>
              </a:defRPr>
            </a:lvl3pPr>
            <a:lvl4pPr rtl="0">
              <a:defRPr sz="1600">
                <a:solidFill>
                  <a:schemeClr val="bg1"/>
                </a:solidFill>
              </a:defRPr>
            </a:lvl4pPr>
            <a:lvl5pPr rtl="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52639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782B3D95-4741-2A6F-592D-94D113D301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8852" y="189132"/>
            <a:ext cx="74787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852" y="461936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86691211-7951-371D-F966-0A17B6F4CC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8852" y="973195"/>
            <a:ext cx="7478713" cy="289549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8852" y="2058988"/>
            <a:ext cx="7478713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0" name="Espace réservé pour une image  30">
            <a:extLst>
              <a:ext uri="{FF2B5EF4-FFF2-40B4-BE49-F238E27FC236}">
                <a16:creationId xmlns:a16="http://schemas.microsoft.com/office/drawing/2014/main" id="{FAA0423A-44E1-4B8C-9AA2-9C05C27EF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800" y="0"/>
            <a:ext cx="3415252" cy="6426200"/>
          </a:xfrm>
          <a:prstGeom prst="round2SameRect">
            <a:avLst>
              <a:gd name="adj1" fmla="val 0"/>
              <a:gd name="adj2" fmla="val 57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</a:t>
            </a:r>
            <a:br>
              <a:rPr lang="fr-CA" dirty="0"/>
            </a:br>
            <a:r>
              <a:rPr lang="fr-CA" dirty="0"/>
              <a:t>Tiers de page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979876A-457C-6165-5B9F-005A333067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8200213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E19ECBA-B376-2496-FA61-684A73064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89132"/>
            <a:ext cx="74787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6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F59C0FC-CDBF-6DC5-627E-959FBCE2BC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973195"/>
            <a:ext cx="7478713" cy="267776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058988"/>
            <a:ext cx="3630614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4457CD6-ACCC-4B93-A7EE-7F9DAEE51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8854" y="2058988"/>
            <a:ext cx="3630614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9" name="Espace réservé pour une image  30">
            <a:extLst>
              <a:ext uri="{FF2B5EF4-FFF2-40B4-BE49-F238E27FC236}">
                <a16:creationId xmlns:a16="http://schemas.microsoft.com/office/drawing/2014/main" id="{337E49D0-AFC9-41DE-8F1B-9D5ABCFA3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3632200" cy="6426200"/>
          </a:xfrm>
          <a:prstGeom prst="round2SameRect">
            <a:avLst>
              <a:gd name="adj1" fmla="val 0"/>
              <a:gd name="adj2" fmla="val 57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</a:t>
            </a:r>
            <a:br>
              <a:rPr lang="fr-CA"/>
            </a:br>
            <a:r>
              <a:rPr lang="fr-CA"/>
              <a:t>Tiers de page</a:t>
            </a:r>
            <a:endParaRPr lang="fr-CA" dirty="0"/>
          </a:p>
          <a:p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473090-24B7-16C0-2E4B-4BD63C9EE6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0923015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et vignet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31B57BD0-506F-6A2B-8780-E65636092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43200"/>
            <a:ext cx="12192000" cy="3683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A4266AC9-FF58-2160-5453-E382B9D860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082B87C-F12D-4DDE-8313-F8B7D563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C791BB1-388C-553D-68D6-29214C1C0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  <a:latin typeface="Atkinson Hyperlegible" pitchFamily="50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BB4F5E-7ED7-4DC2-8465-3509CE17A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024" y="2024743"/>
            <a:ext cx="1770062" cy="1770062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latin typeface="Atkinson Hyperlegible" pitchFamily="50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3D1813-BF64-4792-9712-507BCA387E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1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6BD71F09-4A63-4C1B-9A74-A3FD64090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0969" y="2024743"/>
            <a:ext cx="1770062" cy="1770062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latin typeface="Atkinson Hyperlegible" pitchFamily="50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61FB5E1A-656B-4B24-BF6C-E097C2C96B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79899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D76140D5-CCFB-4005-AB1C-4655CA12D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56914" y="2024743"/>
            <a:ext cx="1770062" cy="1770062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latin typeface="Atkinson Hyperlegible" pitchFamily="50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FF37142-A427-444B-94F1-5839DE97E3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9586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449040C-2500-0D3D-3C51-8FF263EE38C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0875259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et cercl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5C71C8FD-22B5-402B-929A-92A413622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43200"/>
            <a:ext cx="12192000" cy="3683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10132A10-05F6-CFA4-4D13-4FE224FDC5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082B87C-F12D-4DDE-8313-F8B7D563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53799"/>
            <a:ext cx="11328400" cy="498598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0337FB-3071-39A5-AF01-18F1665B5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  <a:latin typeface="Atkinson Hyperlegible" pitchFamily="50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F9218D2-0B4D-45F8-A3AB-A215873FF7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59438" y="2019465"/>
            <a:ext cx="1775339" cy="1775339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ts val="300"/>
              </a:spcBef>
              <a:defRPr lang="fr-FR" sz="2400" smtClean="0">
                <a:solidFill>
                  <a:schemeClr val="tx2"/>
                </a:solidFill>
                <a:latin typeface="Atkinson Hyperlegible" pitchFamily="50" charset="0"/>
              </a:defRPr>
            </a:lvl1pPr>
            <a:lvl2pPr algn="ctr">
              <a:lnSpc>
                <a:spcPct val="90000"/>
              </a:lnSpc>
              <a:spcBef>
                <a:spcPts val="300"/>
              </a:spcBef>
              <a:defRPr lang="fr-FR" sz="1800" smtClean="0">
                <a:solidFill>
                  <a:schemeClr val="accent2"/>
                </a:solidFill>
                <a:latin typeface="Atkinson Hyperlegible" pitchFamily="50" charset="0"/>
              </a:defRPr>
            </a:lvl2pPr>
            <a:lvl3pPr marL="0" indent="0">
              <a:buNone/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3D1813-BF64-4792-9712-507BCA387E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1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1" name="Espace réservé du texte 11">
            <a:extLst>
              <a:ext uri="{FF2B5EF4-FFF2-40B4-BE49-F238E27FC236}">
                <a16:creationId xmlns:a16="http://schemas.microsoft.com/office/drawing/2014/main" id="{78A7D85B-36F6-4B3C-817E-CB38B51D829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07536" y="2019465"/>
            <a:ext cx="1775339" cy="1775339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ts val="300"/>
              </a:spcBef>
              <a:defRPr lang="fr-FR" sz="2400" smtClean="0">
                <a:solidFill>
                  <a:schemeClr val="tx2"/>
                </a:solidFill>
                <a:latin typeface="Atkinson Hyperlegible" pitchFamily="50" charset="0"/>
              </a:defRPr>
            </a:lvl1pPr>
            <a:lvl2pPr algn="ctr">
              <a:lnSpc>
                <a:spcPct val="90000"/>
              </a:lnSpc>
              <a:spcBef>
                <a:spcPts val="300"/>
              </a:spcBef>
              <a:defRPr lang="fr-FR" sz="1800" smtClean="0">
                <a:solidFill>
                  <a:schemeClr val="accent2"/>
                </a:solidFill>
                <a:latin typeface="Atkinson Hyperlegible" pitchFamily="50" charset="0"/>
              </a:defRPr>
            </a:lvl2pPr>
            <a:lvl3pPr marL="0" indent="0">
              <a:buNone/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61FB5E1A-656B-4B24-BF6C-E097C2C96B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79899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441CCA50-0BCA-40B7-98CC-FB57B8F2C0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55634" y="2019465"/>
            <a:ext cx="1775339" cy="1775339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ts val="300"/>
              </a:spcBef>
              <a:defRPr lang="fr-FR" sz="2400" smtClean="0">
                <a:solidFill>
                  <a:schemeClr val="tx2"/>
                </a:solidFill>
                <a:latin typeface="Atkinson Hyperlegible" pitchFamily="50" charset="0"/>
              </a:defRPr>
            </a:lvl1pPr>
            <a:lvl2pPr algn="ctr">
              <a:lnSpc>
                <a:spcPct val="90000"/>
              </a:lnSpc>
              <a:spcBef>
                <a:spcPts val="300"/>
              </a:spcBef>
              <a:defRPr lang="fr-FR" sz="1800" smtClean="0">
                <a:solidFill>
                  <a:schemeClr val="accent2"/>
                </a:solidFill>
                <a:latin typeface="Atkinson Hyperlegible" pitchFamily="50" charset="0"/>
              </a:defRPr>
            </a:lvl2pPr>
            <a:lvl3pPr marL="0" indent="0">
              <a:buNone/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FF37142-A427-444B-94F1-5839DE97E3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9586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F2725CD-5494-82E8-7B6B-3E9787E7C24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630669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et é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5DBCBDCB-A6B5-2943-4222-C937EF7E9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43200"/>
            <a:ext cx="12192000" cy="3683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5D54EB0F-D186-8F8C-8DB7-8E9D77AEB1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082B87C-F12D-4DDE-8313-F8B7D563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53799"/>
            <a:ext cx="11328400" cy="498598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B48321-EBD3-39B2-E290-77B140047E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  <a:latin typeface="Atkinson Hyperlegible" pitchFamily="50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1448303-395E-47DA-9982-F1B782EA6A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17974" y="2277691"/>
            <a:ext cx="1258888" cy="1258890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fr-FR" sz="6600" b="0" smtClean="0">
                <a:solidFill>
                  <a:schemeClr val="tx2"/>
                </a:solidFill>
                <a:latin typeface="Atkinson Hyperlegible" pitchFamily="50" charset="0"/>
              </a:defRPr>
            </a:lvl1pPr>
            <a:lvl2pPr marL="0" indent="0">
              <a:defRPr lang="fr-FR" sz="1800" smtClean="0">
                <a:solidFill>
                  <a:schemeClr val="accent2"/>
                </a:solidFill>
              </a:defRPr>
            </a:lvl2pPr>
            <a:lvl3pPr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3D1813-BF64-4792-9712-507BCA387E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1" y="3924223"/>
            <a:ext cx="3630614" cy="1278696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5567E55A-7B66-432E-AFAD-09316B03A4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5762" y="2277691"/>
            <a:ext cx="1258888" cy="1258890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fr-FR" sz="6600" b="0" smtClean="0">
                <a:solidFill>
                  <a:schemeClr val="tx2"/>
                </a:solidFill>
                <a:latin typeface="Atkinson Hyperlegible" pitchFamily="50" charset="0"/>
              </a:defRPr>
            </a:lvl1pPr>
            <a:lvl2pPr marL="0" indent="0">
              <a:defRPr lang="fr-FR" sz="1800" smtClean="0">
                <a:solidFill>
                  <a:schemeClr val="accent2"/>
                </a:solidFill>
              </a:defRPr>
            </a:lvl2pPr>
            <a:lvl3pPr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2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61FB5E1A-656B-4B24-BF6C-E097C2C96B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79899" y="3924223"/>
            <a:ext cx="3630614" cy="1278696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3AE114C6-E63D-41F7-B085-004CB5AD13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15449" y="2277691"/>
            <a:ext cx="1258888" cy="1258890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fr-FR" sz="6600" b="0" smtClean="0">
                <a:solidFill>
                  <a:schemeClr val="tx2"/>
                </a:solidFill>
                <a:latin typeface="Atkinson Hyperlegible" pitchFamily="50" charset="0"/>
              </a:defRPr>
            </a:lvl1pPr>
            <a:lvl2pPr marL="0" indent="0">
              <a:defRPr lang="fr-FR" sz="1800" smtClean="0">
                <a:solidFill>
                  <a:schemeClr val="accent2"/>
                </a:solidFill>
              </a:defRPr>
            </a:lvl2pPr>
            <a:lvl3pPr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3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FF37142-A427-444B-94F1-5839DE97E3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9586" y="3924223"/>
            <a:ext cx="3630614" cy="1278696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B99D557-1B85-CBE3-8AB2-29961224918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897462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à gauche et espace à dro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895570" y="0"/>
            <a:ext cx="7296429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E2FA3C-B865-91B1-26CB-17E5457DA2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800" y="189132"/>
            <a:ext cx="4118429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6"/>
            <a:ext cx="4031971" cy="1004914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8336389-2FD5-4391-90A9-D38A5351A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8"/>
            <a:ext cx="4031971" cy="4367212"/>
          </a:xfrm>
        </p:spPr>
        <p:txBody>
          <a:bodyPr/>
          <a:lstStyle>
            <a:lvl1pPr rtl="0">
              <a:defRPr>
                <a:solidFill>
                  <a:schemeClr val="tx1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tx1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1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1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1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E28B54-C160-3F07-6058-361D501B62F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769092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à gauche et texte à dro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895571" y="0"/>
            <a:ext cx="7296429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BC425CB9-20B2-585A-AF44-022D953CEB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800" y="189132"/>
            <a:ext cx="4129314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BDC188C-E1FA-9619-1090-821452BA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6"/>
            <a:ext cx="4031971" cy="939600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8336389-2FD5-4391-90A9-D38A5351A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7"/>
            <a:ext cx="4031971" cy="4367211"/>
          </a:xfrm>
        </p:spPr>
        <p:txBody>
          <a:bodyPr/>
          <a:lstStyle>
            <a:lvl1pPr rtl="0"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tx1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1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1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1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432000"/>
            <a:ext cx="6431242" cy="5994199"/>
          </a:xfrm>
        </p:spPr>
        <p:txBody>
          <a:bodyPr/>
          <a:lstStyle>
            <a:lvl1pPr rtl="0">
              <a:defRPr>
                <a:solidFill>
                  <a:schemeClr val="bg2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bg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bg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bg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bg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6A04E7-5737-F9DF-34AC-B4A079ED105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341284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895571" y="0"/>
            <a:ext cx="7296429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2165835"/>
            <a:ext cx="4118428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39402"/>
            <a:ext cx="4031971" cy="1001278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2428516"/>
            <a:ext cx="6431242" cy="3613150"/>
          </a:xfrm>
        </p:spPr>
        <p:txBody>
          <a:bodyPr/>
          <a:lstStyle>
            <a:lvl1pPr rtl="0">
              <a:defRPr>
                <a:solidFill>
                  <a:schemeClr val="bg2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bg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bg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bg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bg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1895D3-6B65-0E8F-F7D5-9892526E1C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453861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étroit droite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64000" y="0"/>
            <a:ext cx="8127999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1924991"/>
            <a:ext cx="3280228" cy="467239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14001"/>
            <a:ext cx="3189149" cy="895255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6714" y="754676"/>
            <a:ext cx="7161899" cy="5350236"/>
          </a:xfrm>
        </p:spPr>
        <p:txBody>
          <a:bodyPr anchor="ctr"/>
          <a:lstStyle>
            <a:lvl1pPr rtl="0">
              <a:defRPr>
                <a:solidFill>
                  <a:schemeClr val="bg2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bg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bg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bg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bg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55FCE0-13AA-5B37-CF7E-2D9E8CAA89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005287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texte gr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895571" y="0"/>
            <a:ext cx="7296429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2129549"/>
            <a:ext cx="4118428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2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18214"/>
            <a:ext cx="4031971" cy="858386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2418214"/>
            <a:ext cx="6431242" cy="3613150"/>
          </a:xfrm>
        </p:spPr>
        <p:txBody>
          <a:bodyPr/>
          <a:lstStyle>
            <a:lvl1pPr rtl="0">
              <a:defRPr>
                <a:latin typeface="Atkinson Hyperlegible" pitchFamily="50" charset="0"/>
              </a:defRPr>
            </a:lvl1pPr>
            <a:lvl2pPr rtl="0">
              <a:defRPr>
                <a:solidFill>
                  <a:schemeClr val="tx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C2AC09-6D17-D668-D322-3BCDB49621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304618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pleine larg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11326813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CA" dirty="0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147720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étroit gris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64000" y="0"/>
            <a:ext cx="8127999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1923753"/>
            <a:ext cx="3189148" cy="467239"/>
          </a:xfrm>
        </p:spPr>
        <p:txBody>
          <a:bodyPr wrap="square" tIns="0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2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12764"/>
            <a:ext cx="3189149" cy="929150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6714" y="835023"/>
            <a:ext cx="7161899" cy="5280028"/>
          </a:xfrm>
        </p:spPr>
        <p:txBody>
          <a:bodyPr anchor="ctr"/>
          <a:lstStyle>
            <a:lvl1pPr rtl="0">
              <a:defRPr>
                <a:solidFill>
                  <a:schemeClr val="tx2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tx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1D91A7-E999-0356-F36D-E9EAC53241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28174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gris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895571" y="0"/>
            <a:ext cx="7296429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89530"/>
            <a:ext cx="41293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2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6"/>
            <a:ext cx="4031971" cy="928714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8"/>
            <a:ext cx="4031971" cy="4367212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tx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431800"/>
            <a:ext cx="6431242" cy="5994400"/>
          </a:xfrm>
        </p:spPr>
        <p:txBody>
          <a:bodyPr/>
          <a:lstStyle>
            <a:lvl1pPr rtl="0">
              <a:defRPr>
                <a:latin typeface="Atkinson Hyperlegible" pitchFamily="50" charset="0"/>
              </a:defRPr>
            </a:lvl1pPr>
            <a:lvl2pPr rtl="0">
              <a:defRPr>
                <a:solidFill>
                  <a:schemeClr val="tx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C9331C-907C-CD1E-408A-D233EDD521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216929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blanc et gr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A9A71C-B686-73AF-72CE-2B900F03B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629448" y="0"/>
            <a:ext cx="7562552" cy="68595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189530"/>
            <a:ext cx="4074885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2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61936"/>
            <a:ext cx="3848100" cy="950486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058988"/>
            <a:ext cx="3848100" cy="4367212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tx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431800"/>
            <a:ext cx="6431242" cy="5994400"/>
          </a:xfrm>
        </p:spPr>
        <p:txBody>
          <a:bodyPr/>
          <a:lstStyle>
            <a:lvl1pPr rtl="0">
              <a:defRPr>
                <a:latin typeface="Atkinson Hyperlegible" pitchFamily="50" charset="0"/>
              </a:defRPr>
            </a:lvl1pPr>
            <a:lvl2pPr rtl="0">
              <a:defRPr>
                <a:solidFill>
                  <a:schemeClr val="tx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DBE6354-B2A7-3917-D547-09C6080923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709548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photo 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189530"/>
            <a:ext cx="4487862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5"/>
            <a:ext cx="4487863" cy="950485"/>
          </a:xfrm>
        </p:spPr>
        <p:txBody>
          <a:bodyPr vert="horz" bIns="0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8336389-2FD5-4391-90A9-D38A5351A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7"/>
            <a:ext cx="4487863" cy="4367211"/>
          </a:xfr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1E746D99-7B65-54A3-6ED2-1EDC70B35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432000"/>
            <a:ext cx="6838950" cy="5994199"/>
          </a:xfrm>
          <a:custGeom>
            <a:avLst/>
            <a:gdLst>
              <a:gd name="connsiteX0" fmla="*/ 198947 w 6838950"/>
              <a:gd name="connsiteY0" fmla="*/ 0 h 5994199"/>
              <a:gd name="connsiteX1" fmla="*/ 6838950 w 6838950"/>
              <a:gd name="connsiteY1" fmla="*/ 0 h 5994199"/>
              <a:gd name="connsiteX2" fmla="*/ 6838950 w 6838950"/>
              <a:gd name="connsiteY2" fmla="*/ 5994199 h 5994199"/>
              <a:gd name="connsiteX3" fmla="*/ 198947 w 6838950"/>
              <a:gd name="connsiteY3" fmla="*/ 5994199 h 5994199"/>
              <a:gd name="connsiteX4" fmla="*/ 0 w 6838950"/>
              <a:gd name="connsiteY4" fmla="*/ 5795252 h 5994199"/>
              <a:gd name="connsiteX5" fmla="*/ 0 w 6838950"/>
              <a:gd name="connsiteY5" fmla="*/ 198947 h 5994199"/>
              <a:gd name="connsiteX6" fmla="*/ 198947 w 6838950"/>
              <a:gd name="connsiteY6" fmla="*/ 0 h 599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5994199">
                <a:moveTo>
                  <a:pt x="198947" y="0"/>
                </a:moveTo>
                <a:lnTo>
                  <a:pt x="6838950" y="0"/>
                </a:lnTo>
                <a:lnTo>
                  <a:pt x="6838950" y="5994199"/>
                </a:lnTo>
                <a:lnTo>
                  <a:pt x="198947" y="5994199"/>
                </a:lnTo>
                <a:cubicBezTo>
                  <a:pt x="89072" y="5994199"/>
                  <a:pt x="0" y="5905127"/>
                  <a:pt x="0" y="5795252"/>
                </a:cubicBezTo>
                <a:lnTo>
                  <a:pt x="0" y="198947"/>
                </a:lnTo>
                <a:cubicBezTo>
                  <a:pt x="0" y="89072"/>
                  <a:pt x="89072" y="0"/>
                  <a:pt x="19894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8C27433-74DC-CF56-B2E7-B6DF46DB5E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976431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photo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189530"/>
            <a:ext cx="4487862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5"/>
            <a:ext cx="4487863" cy="896057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7"/>
            <a:ext cx="4487863" cy="4367211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 rtl="0">
              <a:defRPr>
                <a:solidFill>
                  <a:schemeClr val="tx2"/>
                </a:solidFill>
              </a:defRPr>
            </a:lvl2pPr>
            <a:lvl3pPr rtl="0">
              <a:defRPr>
                <a:solidFill>
                  <a:schemeClr val="tx2"/>
                </a:solidFill>
              </a:defRPr>
            </a:lvl3pPr>
            <a:lvl4pPr rtl="0">
              <a:defRPr>
                <a:solidFill>
                  <a:schemeClr val="tx2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2DA2E85-F0B6-EC4D-B4B8-DCC910E50D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7725EC-C025-536B-CE94-94E77B2E6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432000"/>
            <a:ext cx="6838950" cy="5994199"/>
          </a:xfrm>
          <a:custGeom>
            <a:avLst/>
            <a:gdLst>
              <a:gd name="connsiteX0" fmla="*/ 198947 w 6838950"/>
              <a:gd name="connsiteY0" fmla="*/ 0 h 5994199"/>
              <a:gd name="connsiteX1" fmla="*/ 6838950 w 6838950"/>
              <a:gd name="connsiteY1" fmla="*/ 0 h 5994199"/>
              <a:gd name="connsiteX2" fmla="*/ 6838950 w 6838950"/>
              <a:gd name="connsiteY2" fmla="*/ 5994199 h 5994199"/>
              <a:gd name="connsiteX3" fmla="*/ 198947 w 6838950"/>
              <a:gd name="connsiteY3" fmla="*/ 5994199 h 5994199"/>
              <a:gd name="connsiteX4" fmla="*/ 0 w 6838950"/>
              <a:gd name="connsiteY4" fmla="*/ 5795252 h 5994199"/>
              <a:gd name="connsiteX5" fmla="*/ 0 w 6838950"/>
              <a:gd name="connsiteY5" fmla="*/ 198947 h 5994199"/>
              <a:gd name="connsiteX6" fmla="*/ 198947 w 6838950"/>
              <a:gd name="connsiteY6" fmla="*/ 0 h 599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5994199">
                <a:moveTo>
                  <a:pt x="198947" y="0"/>
                </a:moveTo>
                <a:lnTo>
                  <a:pt x="6838950" y="0"/>
                </a:lnTo>
                <a:lnTo>
                  <a:pt x="6838950" y="5994199"/>
                </a:lnTo>
                <a:lnTo>
                  <a:pt x="198947" y="5994199"/>
                </a:lnTo>
                <a:cubicBezTo>
                  <a:pt x="89072" y="5994199"/>
                  <a:pt x="0" y="5905127"/>
                  <a:pt x="0" y="5795252"/>
                </a:cubicBezTo>
                <a:lnTo>
                  <a:pt x="0" y="198947"/>
                </a:lnTo>
                <a:cubicBezTo>
                  <a:pt x="0" y="89072"/>
                  <a:pt x="89072" y="0"/>
                  <a:pt x="19894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58038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4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189530"/>
            <a:ext cx="4487862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5"/>
            <a:ext cx="4487863" cy="885171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7"/>
            <a:ext cx="4487863" cy="4367211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 rtl="0">
              <a:defRPr>
                <a:solidFill>
                  <a:schemeClr val="tx2"/>
                </a:solidFill>
              </a:defRPr>
            </a:lvl2pPr>
            <a:lvl3pPr rtl="0">
              <a:defRPr>
                <a:solidFill>
                  <a:schemeClr val="tx2"/>
                </a:solidFill>
              </a:defRPr>
            </a:lvl3pPr>
            <a:lvl4pPr rtl="0">
              <a:defRPr>
                <a:solidFill>
                  <a:schemeClr val="tx2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pour une image  30">
            <a:extLst>
              <a:ext uri="{FF2B5EF4-FFF2-40B4-BE49-F238E27FC236}">
                <a16:creationId xmlns:a16="http://schemas.microsoft.com/office/drawing/2014/main" id="{0359BFED-D793-8859-CC26-2A8B17578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26525" y="432000"/>
            <a:ext cx="3365475" cy="2941239"/>
          </a:xfrm>
          <a:solidFill>
            <a:schemeClr val="bg2"/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7" name="Espace réservé pour une image  30">
            <a:extLst>
              <a:ext uri="{FF2B5EF4-FFF2-40B4-BE49-F238E27FC236}">
                <a16:creationId xmlns:a16="http://schemas.microsoft.com/office/drawing/2014/main" id="{01217858-4AEE-CC41-83DC-BBD532B30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26525" y="3481239"/>
            <a:ext cx="3365475" cy="2951458"/>
          </a:xfrm>
          <a:solidFill>
            <a:schemeClr val="bg2"/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61C9946-2FF3-058D-510E-F3E9CB8610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E8D33CA-A50B-ACF8-A540-0BFD3040F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53051" y="432000"/>
            <a:ext cx="3365475" cy="2946347"/>
          </a:xfrm>
          <a:custGeom>
            <a:avLst/>
            <a:gdLst>
              <a:gd name="connsiteX0" fmla="*/ 198947 w 3365475"/>
              <a:gd name="connsiteY0" fmla="*/ 0 h 2946347"/>
              <a:gd name="connsiteX1" fmla="*/ 3365475 w 3365475"/>
              <a:gd name="connsiteY1" fmla="*/ 0 h 2946347"/>
              <a:gd name="connsiteX2" fmla="*/ 3365475 w 3365475"/>
              <a:gd name="connsiteY2" fmla="*/ 2946347 h 2946347"/>
              <a:gd name="connsiteX3" fmla="*/ 0 w 3365475"/>
              <a:gd name="connsiteY3" fmla="*/ 2946347 h 2946347"/>
              <a:gd name="connsiteX4" fmla="*/ 0 w 3365475"/>
              <a:gd name="connsiteY4" fmla="*/ 198947 h 2946347"/>
              <a:gd name="connsiteX5" fmla="*/ 198947 w 3365475"/>
              <a:gd name="connsiteY5" fmla="*/ 0 h 294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475" h="2946347">
                <a:moveTo>
                  <a:pt x="198947" y="0"/>
                </a:moveTo>
                <a:lnTo>
                  <a:pt x="3365475" y="0"/>
                </a:lnTo>
                <a:lnTo>
                  <a:pt x="3365475" y="2946347"/>
                </a:lnTo>
                <a:lnTo>
                  <a:pt x="0" y="2946347"/>
                </a:lnTo>
                <a:lnTo>
                  <a:pt x="0" y="198947"/>
                </a:lnTo>
                <a:cubicBezTo>
                  <a:pt x="0" y="89072"/>
                  <a:pt x="89072" y="0"/>
                  <a:pt x="1989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lang="fr-CA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42F27791-547C-28C5-6FE8-C734381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1" y="3486356"/>
            <a:ext cx="3365475" cy="2939843"/>
          </a:xfrm>
          <a:custGeom>
            <a:avLst/>
            <a:gdLst>
              <a:gd name="connsiteX0" fmla="*/ 0 w 3365475"/>
              <a:gd name="connsiteY0" fmla="*/ 0 h 2939843"/>
              <a:gd name="connsiteX1" fmla="*/ 3365475 w 3365475"/>
              <a:gd name="connsiteY1" fmla="*/ 0 h 2939843"/>
              <a:gd name="connsiteX2" fmla="*/ 3365475 w 3365475"/>
              <a:gd name="connsiteY2" fmla="*/ 2939843 h 2939843"/>
              <a:gd name="connsiteX3" fmla="*/ 198947 w 3365475"/>
              <a:gd name="connsiteY3" fmla="*/ 2939843 h 2939843"/>
              <a:gd name="connsiteX4" fmla="*/ 0 w 3365475"/>
              <a:gd name="connsiteY4" fmla="*/ 2740896 h 293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475" h="2939843">
                <a:moveTo>
                  <a:pt x="0" y="0"/>
                </a:moveTo>
                <a:lnTo>
                  <a:pt x="3365475" y="0"/>
                </a:lnTo>
                <a:lnTo>
                  <a:pt x="3365475" y="2939843"/>
                </a:lnTo>
                <a:lnTo>
                  <a:pt x="198947" y="2939843"/>
                </a:lnTo>
                <a:cubicBezTo>
                  <a:pt x="89072" y="2939843"/>
                  <a:pt x="0" y="2850771"/>
                  <a:pt x="0" y="27408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lang="fr-CA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601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2 photos vertica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189530"/>
            <a:ext cx="4487862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5"/>
            <a:ext cx="4487863" cy="874285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7"/>
            <a:ext cx="4487863" cy="4367211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 rtl="0">
              <a:defRPr>
                <a:solidFill>
                  <a:schemeClr val="tx2"/>
                </a:solidFill>
              </a:defRPr>
            </a:lvl2pPr>
            <a:lvl3pPr rtl="0">
              <a:defRPr>
                <a:solidFill>
                  <a:schemeClr val="tx2"/>
                </a:solidFill>
              </a:defRPr>
            </a:lvl3pPr>
            <a:lvl4pPr rtl="0">
              <a:defRPr>
                <a:solidFill>
                  <a:schemeClr val="tx2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pour une image  30">
            <a:extLst>
              <a:ext uri="{FF2B5EF4-FFF2-40B4-BE49-F238E27FC236}">
                <a16:creationId xmlns:a16="http://schemas.microsoft.com/office/drawing/2014/main" id="{0359BFED-D793-8859-CC26-2A8B17578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26525" y="432000"/>
            <a:ext cx="3365475" cy="5983806"/>
          </a:xfrm>
          <a:solidFill>
            <a:schemeClr val="bg2"/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Tiers de page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BC9D1E5-E66D-3918-F9AD-6A55A43731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F5620692-6461-6CBE-D58F-B8DC98E4F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3051" y="432000"/>
            <a:ext cx="3365475" cy="5994198"/>
          </a:xfrm>
          <a:custGeom>
            <a:avLst/>
            <a:gdLst>
              <a:gd name="connsiteX0" fmla="*/ 198947 w 3365475"/>
              <a:gd name="connsiteY0" fmla="*/ 0 h 5994198"/>
              <a:gd name="connsiteX1" fmla="*/ 3365475 w 3365475"/>
              <a:gd name="connsiteY1" fmla="*/ 0 h 5994198"/>
              <a:gd name="connsiteX2" fmla="*/ 3365475 w 3365475"/>
              <a:gd name="connsiteY2" fmla="*/ 5994198 h 5994198"/>
              <a:gd name="connsiteX3" fmla="*/ 198938 w 3365475"/>
              <a:gd name="connsiteY3" fmla="*/ 5994198 h 5994198"/>
              <a:gd name="connsiteX4" fmla="*/ 158853 w 3365475"/>
              <a:gd name="connsiteY4" fmla="*/ 5990157 h 5994198"/>
              <a:gd name="connsiteX5" fmla="*/ 0 w 3365475"/>
              <a:gd name="connsiteY5" fmla="*/ 5795252 h 5994198"/>
              <a:gd name="connsiteX6" fmla="*/ 0 w 3365475"/>
              <a:gd name="connsiteY6" fmla="*/ 198947 h 5994198"/>
              <a:gd name="connsiteX7" fmla="*/ 198947 w 3365475"/>
              <a:gd name="connsiteY7" fmla="*/ 0 h 599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75" h="5994198">
                <a:moveTo>
                  <a:pt x="198947" y="0"/>
                </a:moveTo>
                <a:lnTo>
                  <a:pt x="3365475" y="0"/>
                </a:lnTo>
                <a:lnTo>
                  <a:pt x="3365475" y="5994198"/>
                </a:lnTo>
                <a:lnTo>
                  <a:pt x="198938" y="5994198"/>
                </a:lnTo>
                <a:lnTo>
                  <a:pt x="158853" y="5990157"/>
                </a:lnTo>
                <a:cubicBezTo>
                  <a:pt x="68196" y="5971606"/>
                  <a:pt x="0" y="5891393"/>
                  <a:pt x="0" y="5795252"/>
                </a:cubicBezTo>
                <a:lnTo>
                  <a:pt x="0" y="198947"/>
                </a:lnTo>
                <a:cubicBezTo>
                  <a:pt x="0" y="89072"/>
                  <a:pt x="89072" y="0"/>
                  <a:pt x="1989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lang="fr-CA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70560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2 photos horizonta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189530"/>
            <a:ext cx="4487862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5"/>
            <a:ext cx="4487863" cy="885171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7"/>
            <a:ext cx="4487863" cy="4367211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 rtl="0">
              <a:defRPr>
                <a:solidFill>
                  <a:schemeClr val="tx2"/>
                </a:solidFill>
              </a:defRPr>
            </a:lvl2pPr>
            <a:lvl3pPr rtl="0">
              <a:defRPr>
                <a:solidFill>
                  <a:schemeClr val="tx2"/>
                </a:solidFill>
              </a:defRPr>
            </a:lvl3pPr>
            <a:lvl4pPr rtl="0">
              <a:defRPr>
                <a:solidFill>
                  <a:schemeClr val="tx2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28529CF-72EE-9F62-81D4-A88F2FED7B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533AB1E4-1461-88DB-5C9C-7D52868E9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53050" y="432000"/>
            <a:ext cx="6838950" cy="2946347"/>
          </a:xfrm>
          <a:custGeom>
            <a:avLst/>
            <a:gdLst>
              <a:gd name="connsiteX0" fmla="*/ 198947 w 6838950"/>
              <a:gd name="connsiteY0" fmla="*/ 0 h 2946347"/>
              <a:gd name="connsiteX1" fmla="*/ 6838950 w 6838950"/>
              <a:gd name="connsiteY1" fmla="*/ 0 h 2946347"/>
              <a:gd name="connsiteX2" fmla="*/ 6838950 w 6838950"/>
              <a:gd name="connsiteY2" fmla="*/ 2946347 h 2946347"/>
              <a:gd name="connsiteX3" fmla="*/ 0 w 6838950"/>
              <a:gd name="connsiteY3" fmla="*/ 2946347 h 2946347"/>
              <a:gd name="connsiteX4" fmla="*/ 0 w 6838950"/>
              <a:gd name="connsiteY4" fmla="*/ 198947 h 2946347"/>
              <a:gd name="connsiteX5" fmla="*/ 198947 w 6838950"/>
              <a:gd name="connsiteY5" fmla="*/ 0 h 294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8950" h="2946347">
                <a:moveTo>
                  <a:pt x="198947" y="0"/>
                </a:moveTo>
                <a:lnTo>
                  <a:pt x="6838950" y="0"/>
                </a:lnTo>
                <a:lnTo>
                  <a:pt x="6838950" y="2946347"/>
                </a:lnTo>
                <a:lnTo>
                  <a:pt x="0" y="2946347"/>
                </a:lnTo>
                <a:lnTo>
                  <a:pt x="0" y="198947"/>
                </a:lnTo>
                <a:cubicBezTo>
                  <a:pt x="0" y="89072"/>
                  <a:pt x="89072" y="0"/>
                  <a:pt x="1989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lang="fr-CA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FA641E49-2113-90B8-355F-34A772045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3491457"/>
            <a:ext cx="6838950" cy="2934742"/>
          </a:xfrm>
          <a:custGeom>
            <a:avLst/>
            <a:gdLst>
              <a:gd name="connsiteX0" fmla="*/ 0 w 6838950"/>
              <a:gd name="connsiteY0" fmla="*/ 0 h 2934742"/>
              <a:gd name="connsiteX1" fmla="*/ 6838950 w 6838950"/>
              <a:gd name="connsiteY1" fmla="*/ 0 h 2934742"/>
              <a:gd name="connsiteX2" fmla="*/ 6838950 w 6838950"/>
              <a:gd name="connsiteY2" fmla="*/ 2934742 h 2934742"/>
              <a:gd name="connsiteX3" fmla="*/ 198947 w 6838950"/>
              <a:gd name="connsiteY3" fmla="*/ 2934742 h 2934742"/>
              <a:gd name="connsiteX4" fmla="*/ 0 w 6838950"/>
              <a:gd name="connsiteY4" fmla="*/ 2735795 h 293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8950" h="2934742">
                <a:moveTo>
                  <a:pt x="0" y="0"/>
                </a:moveTo>
                <a:lnTo>
                  <a:pt x="6838950" y="0"/>
                </a:lnTo>
                <a:lnTo>
                  <a:pt x="6838950" y="2934742"/>
                </a:lnTo>
                <a:lnTo>
                  <a:pt x="198947" y="2934742"/>
                </a:lnTo>
                <a:cubicBezTo>
                  <a:pt x="89072" y="2934742"/>
                  <a:pt x="0" y="2845670"/>
                  <a:pt x="0" y="27357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lang="fr-CA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32110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photo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8019" y="191118"/>
            <a:ext cx="4460594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018" y="461935"/>
            <a:ext cx="4460595" cy="874285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8018" y="2058987"/>
            <a:ext cx="4460595" cy="4367211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 rtl="0">
              <a:defRPr>
                <a:solidFill>
                  <a:schemeClr val="tx2"/>
                </a:solidFill>
              </a:defRPr>
            </a:lvl2pPr>
            <a:lvl3pPr rtl="0">
              <a:defRPr>
                <a:solidFill>
                  <a:schemeClr val="tx2"/>
                </a:solidFill>
              </a:defRPr>
            </a:lvl3pPr>
            <a:lvl4pPr rtl="0">
              <a:defRPr>
                <a:solidFill>
                  <a:schemeClr val="tx2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53F4C5C-8EB9-AFF2-BFCB-D20AF8490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33388"/>
            <a:ext cx="6837362" cy="5992811"/>
          </a:xfrm>
          <a:custGeom>
            <a:avLst/>
            <a:gdLst>
              <a:gd name="connsiteX0" fmla="*/ 0 w 6837362"/>
              <a:gd name="connsiteY0" fmla="*/ 0 h 5992811"/>
              <a:gd name="connsiteX1" fmla="*/ 6653772 w 6837362"/>
              <a:gd name="connsiteY1" fmla="*/ 0 h 5992811"/>
              <a:gd name="connsiteX2" fmla="*/ 6680098 w 6837362"/>
              <a:gd name="connsiteY2" fmla="*/ 2654 h 5992811"/>
              <a:gd name="connsiteX3" fmla="*/ 6823316 w 6837362"/>
              <a:gd name="connsiteY3" fmla="*/ 120120 h 5992811"/>
              <a:gd name="connsiteX4" fmla="*/ 6837362 w 6837362"/>
              <a:gd name="connsiteY4" fmla="*/ 189693 h 5992811"/>
              <a:gd name="connsiteX5" fmla="*/ 6837362 w 6837362"/>
              <a:gd name="connsiteY5" fmla="*/ 5801730 h 5992811"/>
              <a:gd name="connsiteX6" fmla="*/ 6823316 w 6837362"/>
              <a:gd name="connsiteY6" fmla="*/ 5871303 h 5992811"/>
              <a:gd name="connsiteX7" fmla="*/ 6640003 w 6837362"/>
              <a:gd name="connsiteY7" fmla="*/ 5992811 h 5992811"/>
              <a:gd name="connsiteX8" fmla="*/ 0 w 6837362"/>
              <a:gd name="connsiteY8" fmla="*/ 5992811 h 599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7362" h="5992811">
                <a:moveTo>
                  <a:pt x="0" y="0"/>
                </a:moveTo>
                <a:lnTo>
                  <a:pt x="6653772" y="0"/>
                </a:lnTo>
                <a:lnTo>
                  <a:pt x="6680098" y="2654"/>
                </a:lnTo>
                <a:cubicBezTo>
                  <a:pt x="6744853" y="15905"/>
                  <a:pt x="6798148" y="60616"/>
                  <a:pt x="6823316" y="120120"/>
                </a:cubicBezTo>
                <a:lnTo>
                  <a:pt x="6837362" y="189693"/>
                </a:lnTo>
                <a:lnTo>
                  <a:pt x="6837362" y="5801730"/>
                </a:lnTo>
                <a:lnTo>
                  <a:pt x="6823316" y="5871303"/>
                </a:lnTo>
                <a:cubicBezTo>
                  <a:pt x="6793114" y="5942708"/>
                  <a:pt x="6722409" y="5992811"/>
                  <a:pt x="6640003" y="5992811"/>
                </a:cubicBezTo>
                <a:lnTo>
                  <a:pt x="0" y="59928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BE98B32-8579-38FD-4B43-A734033AE08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607336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photo 0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8019" y="189530"/>
            <a:ext cx="4460594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018" y="461935"/>
            <a:ext cx="4460595" cy="896057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8336389-2FD5-4391-90A9-D38A5351A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8018" y="2058988"/>
            <a:ext cx="4460595" cy="4367212"/>
          </a:xfrm>
        </p:spPr>
        <p:txBody>
          <a:bodyPr/>
          <a:lstStyle>
            <a:lvl1pPr rtl="0"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tx1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1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1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1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207892F-7BD1-E955-70DA-ECD92B81AA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A4A204-3A10-8DB4-61A0-4E84558F2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433388"/>
            <a:ext cx="6837362" cy="5992811"/>
          </a:xfrm>
          <a:custGeom>
            <a:avLst/>
            <a:gdLst>
              <a:gd name="connsiteX0" fmla="*/ 0 w 6837362"/>
              <a:gd name="connsiteY0" fmla="*/ 0 h 5992811"/>
              <a:gd name="connsiteX1" fmla="*/ 6653772 w 6837362"/>
              <a:gd name="connsiteY1" fmla="*/ 0 h 5992811"/>
              <a:gd name="connsiteX2" fmla="*/ 6680098 w 6837362"/>
              <a:gd name="connsiteY2" fmla="*/ 2654 h 5992811"/>
              <a:gd name="connsiteX3" fmla="*/ 6823316 w 6837362"/>
              <a:gd name="connsiteY3" fmla="*/ 120120 h 5992811"/>
              <a:gd name="connsiteX4" fmla="*/ 6837362 w 6837362"/>
              <a:gd name="connsiteY4" fmla="*/ 189693 h 5992811"/>
              <a:gd name="connsiteX5" fmla="*/ 6837362 w 6837362"/>
              <a:gd name="connsiteY5" fmla="*/ 5801730 h 5992811"/>
              <a:gd name="connsiteX6" fmla="*/ 6823316 w 6837362"/>
              <a:gd name="connsiteY6" fmla="*/ 5871303 h 5992811"/>
              <a:gd name="connsiteX7" fmla="*/ 6640003 w 6837362"/>
              <a:gd name="connsiteY7" fmla="*/ 5992811 h 5992811"/>
              <a:gd name="connsiteX8" fmla="*/ 0 w 6837362"/>
              <a:gd name="connsiteY8" fmla="*/ 5992811 h 599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7362" h="5992811">
                <a:moveTo>
                  <a:pt x="0" y="0"/>
                </a:moveTo>
                <a:lnTo>
                  <a:pt x="6653772" y="0"/>
                </a:lnTo>
                <a:lnTo>
                  <a:pt x="6680098" y="2654"/>
                </a:lnTo>
                <a:cubicBezTo>
                  <a:pt x="6744853" y="15905"/>
                  <a:pt x="6798148" y="60616"/>
                  <a:pt x="6823316" y="120120"/>
                </a:cubicBezTo>
                <a:lnTo>
                  <a:pt x="6837362" y="189693"/>
                </a:lnTo>
                <a:lnTo>
                  <a:pt x="6837362" y="5801730"/>
                </a:lnTo>
                <a:lnTo>
                  <a:pt x="6823316" y="5871303"/>
                </a:lnTo>
                <a:cubicBezTo>
                  <a:pt x="6793114" y="5942708"/>
                  <a:pt x="6722409" y="5992811"/>
                  <a:pt x="6640003" y="5992811"/>
                </a:cubicBezTo>
                <a:lnTo>
                  <a:pt x="0" y="5992811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vert="horz" wrap="square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>
                <a:ln>
                  <a:noFill/>
                </a:ln>
                <a:solidFill>
                  <a:srgbClr val="0F096C"/>
                </a:solidFill>
                <a:effectLst/>
                <a:uLnTx/>
                <a:uFillTx/>
                <a:latin typeface="Atkinson Hyperlegible" pitchFamily="50" charset="0"/>
                <a:ea typeface="+mn-ea"/>
                <a:cs typeface="+mn-cs"/>
              </a:rPr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kumimoji="0" lang="fr-CA" sz="2000" b="0" i="0" u="none" strike="noStrike" kern="1200" cap="none" spc="0" normalizeH="0" baseline="0" noProof="0">
                <a:ln>
                  <a:noFill/>
                </a:ln>
                <a:solidFill>
                  <a:srgbClr val="0F096C"/>
                </a:solidFill>
                <a:effectLst/>
                <a:uLnTx/>
                <a:uFillTx/>
                <a:latin typeface="Atkinson Hyperlegible" pitchFamily="50" charset="0"/>
                <a:ea typeface="+mn-ea"/>
                <a:cs typeface="+mn-cs"/>
              </a:rPr>
            </a:br>
            <a:r>
              <a:rPr kumimoji="0" lang="fr-CA" sz="2000" b="0" i="0" u="none" strike="noStrike" kern="1200" cap="none" spc="0" normalizeH="0" baseline="0" noProof="0">
                <a:ln>
                  <a:noFill/>
                </a:ln>
                <a:solidFill>
                  <a:srgbClr val="0F096C"/>
                </a:solidFill>
                <a:effectLst/>
                <a:uLnTx/>
                <a:uFillTx/>
                <a:latin typeface="Atkinson Hyperlegible" pitchFamily="50" charset="0"/>
                <a:ea typeface="+mn-ea"/>
                <a:cs typeface="+mn-cs"/>
              </a:rPr>
              <a:t>Choisissez le format Carré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A" sz="2000" b="0" i="0" u="none" strike="noStrike" kern="1200" cap="none" spc="0" normalizeH="0" baseline="0" noProof="0">
              <a:ln>
                <a:noFill/>
              </a:ln>
              <a:solidFill>
                <a:srgbClr val="0F096C"/>
              </a:solidFill>
              <a:effectLst/>
              <a:uLnTx/>
              <a:uFillTx/>
              <a:latin typeface="Atkinson Hyperlegible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srgbClr val="0F096C"/>
              </a:solidFill>
              <a:effectLst/>
              <a:uLnTx/>
              <a:uFillTx/>
              <a:latin typeface="Atkinson Hyperlegible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746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5554663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DDD7DA-2A65-42AB-8EB0-C6F4B6833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5539" y="2501900"/>
            <a:ext cx="5554663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68594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77598896-F5A2-B640-19CD-A61D6DB609C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itre 9">
            <a:extLst>
              <a:ext uri="{FF2B5EF4-FFF2-40B4-BE49-F238E27FC236}">
                <a16:creationId xmlns:a16="http://schemas.microsoft.com/office/drawing/2014/main" id="{1725D45F-A0F3-5289-34A9-0A65471B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53799"/>
            <a:ext cx="11328400" cy="49859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547ADDF8-FBFC-6897-1709-40F20772465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B529AD5-7F90-4E34-9C98-9C6A37CDF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60500" y="2286000"/>
            <a:ext cx="1587500" cy="15875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F2C7E1-B620-44CF-8DDC-11E0F1E4A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413" y="4030267"/>
            <a:ext cx="3228974" cy="1012585"/>
          </a:xfrm>
        </p:spPr>
        <p:txBody>
          <a:bodyPr wrap="square">
            <a:sp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 algn="ctr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 algn="ctr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55368905-DF09-4BD0-A091-510C76BC2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08600" y="2286000"/>
            <a:ext cx="1587500" cy="15875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6CD32D7F-6D4D-43DE-AC59-1B34D035D9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1513" y="4030267"/>
            <a:ext cx="3228974" cy="1012585"/>
          </a:xfrm>
        </p:spPr>
        <p:txBody>
          <a:bodyPr wrap="square">
            <a:sp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 algn="ctr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 algn="ctr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2" name="Espace réservé pour une image  11">
            <a:extLst>
              <a:ext uri="{FF2B5EF4-FFF2-40B4-BE49-F238E27FC236}">
                <a16:creationId xmlns:a16="http://schemas.microsoft.com/office/drawing/2014/main" id="{25A5E091-F3B7-4C4E-A4D1-8CB72C24A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55113" y="2286000"/>
            <a:ext cx="1587500" cy="15875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CC27651C-115E-4243-9D07-D01533F27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28026" y="4030267"/>
            <a:ext cx="3228974" cy="1012585"/>
          </a:xfrm>
        </p:spPr>
        <p:txBody>
          <a:bodyPr wrap="square">
            <a:sp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 algn="ctr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 algn="ctr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3604454-D3B7-2E2B-6045-922BAB75490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482389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4206CD8A-BB50-8F57-FCD9-87C49EB500B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53799"/>
            <a:ext cx="11328400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C5D4D5-0EE1-836E-2E19-DA248E86DD5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973195"/>
            <a:ext cx="11328400" cy="218666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B529AD5-7F90-4E34-9C98-9C6A37CDF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250190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F2C7E1-B620-44CF-8DDC-11E0F1E4A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5386" y="2579719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Espace réservé pour une image  11">
            <a:extLst>
              <a:ext uri="{FF2B5EF4-FFF2-40B4-BE49-F238E27FC236}">
                <a16:creationId xmlns:a16="http://schemas.microsoft.com/office/drawing/2014/main" id="{5A3E0E27-BAFF-41BB-A987-97BCA880A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0" y="459298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24E30490-6832-49B4-AEF2-DB2CB128F2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5386" y="4655142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Espace réservé pour une image  11">
            <a:extLst>
              <a:ext uri="{FF2B5EF4-FFF2-40B4-BE49-F238E27FC236}">
                <a16:creationId xmlns:a16="http://schemas.microsoft.com/office/drawing/2014/main" id="{7E0D2E11-526F-43B3-B28D-1E66B08BA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7621" y="250190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90D2B312-0241-43B8-ADBD-CB801E3CF6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81207" y="2579719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Espace réservé pour une image  11">
            <a:extLst>
              <a:ext uri="{FF2B5EF4-FFF2-40B4-BE49-F238E27FC236}">
                <a16:creationId xmlns:a16="http://schemas.microsoft.com/office/drawing/2014/main" id="{77325D35-F33D-4E0D-A2DB-9A17D3CD7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7621" y="459298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008CED32-DE1F-4240-B321-D0CF8C41D1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81207" y="4655142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5D1858-CD99-B7AB-EA42-DE65BB3FDB6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0695141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BEE34356-25F4-17C7-C6A6-38A8C2B004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9E7B20-F6B2-8E96-113F-F535C0CF98A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B529AD5-7F90-4E34-9C98-9C6A37CDF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97043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F2C7E1-B620-44CF-8DDC-11E0F1E4A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5386" y="2043169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Espace réservé pour une image  11">
            <a:extLst>
              <a:ext uri="{FF2B5EF4-FFF2-40B4-BE49-F238E27FC236}">
                <a16:creationId xmlns:a16="http://schemas.microsoft.com/office/drawing/2014/main" id="{5A3E0E27-BAFF-41BB-A987-97BCA880A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0" y="3518761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24E30490-6832-49B4-AEF2-DB2CB128F2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5386" y="3575843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9" name="Espace réservé pour une image  11">
            <a:extLst>
              <a:ext uri="{FF2B5EF4-FFF2-40B4-BE49-F238E27FC236}">
                <a16:creationId xmlns:a16="http://schemas.microsoft.com/office/drawing/2014/main" id="{42E421AC-FB25-4286-A870-E9D016F40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00" y="5088072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04BA7DB-0DAA-4CBE-87FB-B3DB964724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25386" y="5145154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Espace réservé pour une image  11">
            <a:extLst>
              <a:ext uri="{FF2B5EF4-FFF2-40B4-BE49-F238E27FC236}">
                <a16:creationId xmlns:a16="http://schemas.microsoft.com/office/drawing/2014/main" id="{7E0D2E11-526F-43B3-B28D-1E66B08BA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7621" y="197043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90D2B312-0241-43B8-ADBD-CB801E3CF6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81207" y="2043169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Espace réservé pour une image  11">
            <a:extLst>
              <a:ext uri="{FF2B5EF4-FFF2-40B4-BE49-F238E27FC236}">
                <a16:creationId xmlns:a16="http://schemas.microsoft.com/office/drawing/2014/main" id="{77325D35-F33D-4E0D-A2DB-9A17D3CD7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7621" y="3518761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008CED32-DE1F-4240-B321-D0CF8C41D1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81207" y="3575843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AE1530A9-81E3-4049-8568-24625EAFE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87621" y="5088072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17758203-0393-4600-BAA5-5D1CA801BD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81207" y="5145154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9D17F3-0AE5-128E-CD80-FE58978CCE6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1238341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5F237671-5517-9046-0BE8-41624954AE8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553D9B-C4F9-8703-C6D0-1EF38CB3A93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B529AD5-7F90-4E34-9C98-9C6A37CDF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970430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F2C7E1-B620-44CF-8DDC-11E0F1E4A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4970" y="1949459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4" name="Espace réservé pour une image  11">
            <a:extLst>
              <a:ext uri="{FF2B5EF4-FFF2-40B4-BE49-F238E27FC236}">
                <a16:creationId xmlns:a16="http://schemas.microsoft.com/office/drawing/2014/main" id="{E33A86E1-C07A-49AB-91FF-4639EF79E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79900" y="1970430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4118C289-90A5-44ED-8339-71251A0FB9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43070" y="1949459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0" name="Espace réservé pour une image  11">
            <a:extLst>
              <a:ext uri="{FF2B5EF4-FFF2-40B4-BE49-F238E27FC236}">
                <a16:creationId xmlns:a16="http://schemas.microsoft.com/office/drawing/2014/main" id="{645DD858-90FB-4F93-A1B5-809849F78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28001" y="1970430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C4B7D622-CA1E-491E-BA04-E24A3F4E59D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91171" y="1949459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Espace réservé pour une image  11">
            <a:extLst>
              <a:ext uri="{FF2B5EF4-FFF2-40B4-BE49-F238E27FC236}">
                <a16:creationId xmlns:a16="http://schemas.microsoft.com/office/drawing/2014/main" id="{5A3E0E27-BAFF-41BB-A987-97BCA880A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0" y="3518761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24E30490-6832-49B4-AEF2-DB2CB128F2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94970" y="3482133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5" name="Espace réservé pour une image  11">
            <a:extLst>
              <a:ext uri="{FF2B5EF4-FFF2-40B4-BE49-F238E27FC236}">
                <a16:creationId xmlns:a16="http://schemas.microsoft.com/office/drawing/2014/main" id="{0B27130B-0527-4099-9B50-0165EB056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79900" y="3518761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33238F51-E7FF-4D4E-8203-85BD920BCE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43070" y="3482133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1" name="Espace réservé pour une image  11">
            <a:extLst>
              <a:ext uri="{FF2B5EF4-FFF2-40B4-BE49-F238E27FC236}">
                <a16:creationId xmlns:a16="http://schemas.microsoft.com/office/drawing/2014/main" id="{17EF52AE-2CE0-484D-80E2-0BC9192F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28001" y="3518761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0DD087EE-BDFA-4B66-9623-55B89BDD38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91171" y="3482133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9" name="Espace réservé pour une image  11">
            <a:extLst>
              <a:ext uri="{FF2B5EF4-FFF2-40B4-BE49-F238E27FC236}">
                <a16:creationId xmlns:a16="http://schemas.microsoft.com/office/drawing/2014/main" id="{42E421AC-FB25-4286-A870-E9D016F40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00" y="5088072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04BA7DB-0DAA-4CBE-87FB-B3DB964724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94970" y="5051444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7" name="Espace réservé pour une image  11">
            <a:extLst>
              <a:ext uri="{FF2B5EF4-FFF2-40B4-BE49-F238E27FC236}">
                <a16:creationId xmlns:a16="http://schemas.microsoft.com/office/drawing/2014/main" id="{88F9E0AF-4FB5-44D2-B9D3-06ED578DE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79900" y="5088072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2ACB6EE6-B550-436E-9997-54394AEB92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43070" y="5051444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3" name="Espace réservé pour une image  11">
            <a:extLst>
              <a:ext uri="{FF2B5EF4-FFF2-40B4-BE49-F238E27FC236}">
                <a16:creationId xmlns:a16="http://schemas.microsoft.com/office/drawing/2014/main" id="{AAB0A01A-1D6D-441D-8F25-7442B457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128001" y="5088072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F20C9559-AAE0-4F4D-B5AD-E04744CAF00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91171" y="5051444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8E3673-9EEE-C149-8EEE-1D61A176646F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8349335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text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93D52F75-AD45-487D-88CB-EA3171E5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426200"/>
          </a:xfrm>
          <a:solidFill>
            <a:schemeClr val="bg2"/>
          </a:solidFill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Pleine </a:t>
            </a:r>
            <a:r>
              <a:rPr lang="fr-CA"/>
              <a:t>page 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8E13DB8-E21B-474B-9B35-539207A1E3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5400000">
            <a:off x="1860727" y="223837"/>
            <a:ext cx="2263422" cy="5978527"/>
          </a:xfrm>
          <a:prstGeom prst="round2SameRect">
            <a:avLst>
              <a:gd name="adj1" fmla="val 9160"/>
              <a:gd name="adj2" fmla="val 0"/>
            </a:avLst>
          </a:prstGeom>
          <a:solidFill>
            <a:schemeClr val="bg1"/>
          </a:solidFill>
        </p:spPr>
        <p:txBody>
          <a:bodyPr vert="vert270" wrap="square" lIns="324000" tIns="216000" rIns="324000" bIns="432000" anchor="ctr">
            <a:sp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  <a:lvl2pPr marL="0" indent="0">
              <a:buNone/>
              <a:defRPr sz="2000">
                <a:solidFill>
                  <a:schemeClr val="accent2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DF636C7-8194-5BB0-959B-CA7981ADCE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4401249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text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93D52F75-AD45-487D-88CB-EA3171E5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426200"/>
          </a:xfrm>
          <a:solidFill>
            <a:schemeClr val="bg2"/>
          </a:solidFill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</a:t>
            </a:r>
            <a:r>
              <a:rPr lang="fr-CA"/>
              <a:t>Pleine page</a:t>
            </a:r>
            <a:endParaRPr lang="fr-CA" dirty="0"/>
          </a:p>
          <a:p>
            <a:endParaRPr lang="fr-CA" dirty="0"/>
          </a:p>
        </p:txBody>
      </p: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18740C29-8E00-CE84-7E76-41254D8E5E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5400000">
            <a:off x="8060866" y="223837"/>
            <a:ext cx="2283740" cy="5978527"/>
          </a:xfrm>
          <a:prstGeom prst="round2SameRect">
            <a:avLst>
              <a:gd name="adj1" fmla="val 0"/>
              <a:gd name="adj2" fmla="val 8910"/>
            </a:avLst>
          </a:prstGeom>
          <a:solidFill>
            <a:schemeClr val="bg1"/>
          </a:solidFill>
        </p:spPr>
        <p:txBody>
          <a:bodyPr vert="vert270" wrap="square" lIns="324000" tIns="432000" rIns="324000" bIns="216000" anchor="ctr">
            <a:sp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  <a:lvl2pPr marL="0" indent="0">
              <a:buNone/>
              <a:defRPr sz="2000">
                <a:solidFill>
                  <a:schemeClr val="accent2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536C361-28FC-711B-2217-A6B77FE397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4891938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8DD1C-48B4-4EF0-AA91-0E330EA57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72343"/>
            <a:ext cx="12192000" cy="45538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Atkinson Hyperlegible" pitchFamily="50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613AC1-0DBB-D96B-924D-BA7C11A6F81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7751A503-2158-8476-0503-65870452185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  <a:latin typeface="Atkinson Hyperlegible" pitchFamily="50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39D7ED-D21D-4EE4-0B8B-7D8325F5F39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9912072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0220E6BD-2F1C-D26D-EC39-841DFDAC3E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1F731B-90CD-6C4E-A363-28707F51FD9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08163B-D0AB-96CF-FB79-455ADCAA3C7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869502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91505DA-4EBF-F928-EFD1-216AEF7154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8417537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 bleu H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2FB6D2-8723-4DB1-827B-48555F604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0F0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dirty="0">
              <a:latin typeface="Atkinson Hyperlegible" pitchFamily="50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7A0F73-9A5C-8E08-8692-FF81AE0F0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07367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47" Type="http://schemas.openxmlformats.org/officeDocument/2006/relationships/slideLayout" Target="../slideLayouts/slideLayout91.xml"/><Relationship Id="rId50" Type="http://schemas.openxmlformats.org/officeDocument/2006/relationships/slideLayout" Target="../slideLayouts/slideLayout94.xml"/><Relationship Id="rId55" Type="http://schemas.openxmlformats.org/officeDocument/2006/relationships/slideLayout" Target="../slideLayouts/slideLayout99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85.xml"/><Relationship Id="rId54" Type="http://schemas.openxmlformats.org/officeDocument/2006/relationships/slideLayout" Target="../slideLayouts/slideLayout98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45" Type="http://schemas.openxmlformats.org/officeDocument/2006/relationships/slideLayout" Target="../slideLayouts/slideLayout89.xml"/><Relationship Id="rId53" Type="http://schemas.openxmlformats.org/officeDocument/2006/relationships/slideLayout" Target="../slideLayouts/slideLayout97.xml"/><Relationship Id="rId58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49" Type="http://schemas.openxmlformats.org/officeDocument/2006/relationships/slideLayout" Target="../slideLayouts/slideLayout93.xml"/><Relationship Id="rId57" Type="http://schemas.openxmlformats.org/officeDocument/2006/relationships/slideLayout" Target="../slideLayouts/slideLayout101.xml"/><Relationship Id="rId61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slideLayout" Target="../slideLayouts/slideLayout88.xml"/><Relationship Id="rId52" Type="http://schemas.openxmlformats.org/officeDocument/2006/relationships/slideLayout" Target="../slideLayouts/slideLayout96.xml"/><Relationship Id="rId6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slideLayout" Target="../slideLayouts/slideLayout87.xml"/><Relationship Id="rId48" Type="http://schemas.openxmlformats.org/officeDocument/2006/relationships/slideLayout" Target="../slideLayouts/slideLayout92.xml"/><Relationship Id="rId56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95.xml"/><Relationship Id="rId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46" Type="http://schemas.openxmlformats.org/officeDocument/2006/relationships/slideLayout" Target="../slideLayouts/slideLayout90.xml"/><Relationship Id="rId5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C9F0F795-F7A8-480E-9E3D-7ED04E754B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2142758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7" imgW="590" imgH="591" progId="TCLayout.ActiveDocument.1">
                  <p:embed/>
                </p:oleObj>
              </mc:Choice>
              <mc:Fallback>
                <p:oleObj name="Diapositive think-cell" r:id="rId47" imgW="590" imgH="591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C9F0F795-F7A8-480E-9E3D-7ED04E754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jet 3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719CE7-88FA-4EC3-877A-2D040967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0BA3C2-FB74-4CE0-8A99-E9C37EDAF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1" y="2521500"/>
            <a:ext cx="11328399" cy="35855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5E5F47D5-9C5D-420B-B58D-EE8ABFA41061}"/>
              </a:ext>
            </a:extLst>
          </p:cNvPr>
          <p:cNvSpPr txBox="1">
            <a:spLocks/>
          </p:cNvSpPr>
          <p:nvPr userDrawn="1"/>
        </p:nvSpPr>
        <p:spPr>
          <a:xfrm>
            <a:off x="431800" y="6528417"/>
            <a:ext cx="2520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r" defTabSz="609722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444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166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888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610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332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053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775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fld id="{7088BEF1-D3AD-E34F-A3B9-A73E884A7AB2}" type="slidenum">
              <a:rPr lang="fr-CA" sz="800" b="1" smtClean="0">
                <a:solidFill>
                  <a:schemeClr val="tx2"/>
                </a:solidFill>
              </a:rPr>
              <a:pPr algn="l" rtl="0"/>
              <a:t>‹n°›</a:t>
            </a:fld>
            <a:endParaRPr lang="fr-CA" sz="800" b="1" dirty="0">
              <a:solidFill>
                <a:schemeClr val="tx2"/>
              </a:solidFill>
            </a:endParaRPr>
          </a:p>
        </p:txBody>
      </p:sp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456190A8-40E3-4F31-9D5B-EA7C8EC8385A}"/>
              </a:ext>
            </a:extLst>
          </p:cNvPr>
          <p:cNvSpPr txBox="1">
            <a:spLocks/>
          </p:cNvSpPr>
          <p:nvPr userDrawn="1"/>
        </p:nvSpPr>
        <p:spPr>
          <a:xfrm>
            <a:off x="688720" y="6528417"/>
            <a:ext cx="86400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l" defTabSz="609722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444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166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888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610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332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053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775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CA" sz="800" spc="180" dirty="0">
                <a:solidFill>
                  <a:schemeClr val="tx2"/>
                </a:solidFill>
              </a:rPr>
              <a:t>Hydro-Québec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20E706-28F5-58D5-9204-916435A1FA4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28438" y="190500"/>
            <a:ext cx="4079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CA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1769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08" r:id="rId2"/>
    <p:sldLayoutId id="2147483807" r:id="rId3"/>
    <p:sldLayoutId id="2147483842" r:id="rId4"/>
    <p:sldLayoutId id="2147483809" r:id="rId5"/>
    <p:sldLayoutId id="2147483810" r:id="rId6"/>
    <p:sldLayoutId id="2147483823" r:id="rId7"/>
    <p:sldLayoutId id="2147483811" r:id="rId8"/>
    <p:sldLayoutId id="2147483813" r:id="rId9"/>
    <p:sldLayoutId id="2147483814" r:id="rId10"/>
    <p:sldLayoutId id="2147483812" r:id="rId11"/>
    <p:sldLayoutId id="2147483815" r:id="rId12"/>
    <p:sldLayoutId id="2147483816" r:id="rId13"/>
    <p:sldLayoutId id="2147483841" r:id="rId14"/>
    <p:sldLayoutId id="2147483817" r:id="rId15"/>
    <p:sldLayoutId id="2147483803" r:id="rId16"/>
    <p:sldLayoutId id="2147483843" r:id="rId17"/>
    <p:sldLayoutId id="2147483844" r:id="rId18"/>
    <p:sldLayoutId id="2147483820" r:id="rId19"/>
    <p:sldLayoutId id="2147483821" r:id="rId20"/>
    <p:sldLayoutId id="2147483822" r:id="rId21"/>
    <p:sldLayoutId id="2147483824" r:id="rId22"/>
    <p:sldLayoutId id="2147483825" r:id="rId23"/>
    <p:sldLayoutId id="2147483827" r:id="rId24"/>
    <p:sldLayoutId id="2147483836" r:id="rId25"/>
    <p:sldLayoutId id="2147483837" r:id="rId26"/>
    <p:sldLayoutId id="2147483839" r:id="rId27"/>
    <p:sldLayoutId id="2147483840" r:id="rId28"/>
    <p:sldLayoutId id="2147483832" r:id="rId29"/>
    <p:sldLayoutId id="2147483833" r:id="rId30"/>
    <p:sldLayoutId id="2147483834" r:id="rId31"/>
    <p:sldLayoutId id="2147483835" r:id="rId32"/>
    <p:sldLayoutId id="2147483845" r:id="rId33"/>
    <p:sldLayoutId id="2147483846" r:id="rId34"/>
    <p:sldLayoutId id="2147483826" r:id="rId35"/>
    <p:sldLayoutId id="2147483818" r:id="rId36"/>
    <p:sldLayoutId id="2147483786" r:id="rId37"/>
    <p:sldLayoutId id="2147483802" r:id="rId38"/>
    <p:sldLayoutId id="2147483801" r:id="rId39"/>
    <p:sldLayoutId id="2147483805" r:id="rId40"/>
    <p:sldLayoutId id="2147483819" r:id="rId41"/>
    <p:sldLayoutId id="2147483791" r:id="rId42"/>
    <p:sldLayoutId id="2147483847" r:id="rId43"/>
    <p:sldLayoutId id="2147483910" r:id="rId4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444500" indent="-1778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72" userDrawn="1">
          <p15:clr>
            <a:srgbClr val="F26B43"/>
          </p15:clr>
        </p15:guide>
        <p15:guide id="4" pos="1348" userDrawn="1">
          <p15:clr>
            <a:srgbClr val="F26B43"/>
          </p15:clr>
        </p15:guide>
        <p15:guide id="5" pos="1484" userDrawn="1">
          <p15:clr>
            <a:srgbClr val="F26B43"/>
          </p15:clr>
        </p15:guide>
        <p15:guide id="6" pos="2560" userDrawn="1">
          <p15:clr>
            <a:srgbClr val="F26B43"/>
          </p15:clr>
        </p15:guide>
        <p15:guide id="7" pos="2696" userDrawn="1">
          <p15:clr>
            <a:srgbClr val="F26B43"/>
          </p15:clr>
        </p15:guide>
        <p15:guide id="8" pos="3771" userDrawn="1">
          <p15:clr>
            <a:srgbClr val="F26B43"/>
          </p15:clr>
        </p15:guide>
        <p15:guide id="9" pos="3908" userDrawn="1">
          <p15:clr>
            <a:srgbClr val="F26B43"/>
          </p15:clr>
        </p15:guide>
        <p15:guide id="10" pos="4983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195" userDrawn="1">
          <p15:clr>
            <a:srgbClr val="F26B43"/>
          </p15:clr>
        </p15:guide>
        <p15:guide id="13" pos="6331" userDrawn="1">
          <p15:clr>
            <a:srgbClr val="F26B43"/>
          </p15:clr>
        </p15:guide>
        <p15:guide id="14" pos="7407" userDrawn="1">
          <p15:clr>
            <a:srgbClr val="F26B43"/>
          </p15:clr>
        </p15:guide>
        <p15:guide id="17" orient="horz" pos="272" userDrawn="1">
          <p15:clr>
            <a:srgbClr val="F26B43"/>
          </p15:clr>
        </p15:guide>
        <p15:guide id="18" orient="horz" pos="1440" userDrawn="1">
          <p15:clr>
            <a:srgbClr val="F26B43"/>
          </p15:clr>
        </p15:guide>
        <p15:guide id="19" orient="horz" pos="1576" userDrawn="1">
          <p15:clr>
            <a:srgbClr val="F26B43"/>
          </p15:clr>
        </p15:guide>
        <p15:guide id="20" orient="horz" pos="2744" userDrawn="1">
          <p15:clr>
            <a:srgbClr val="F26B43"/>
          </p15:clr>
        </p15:guide>
        <p15:guide id="21" orient="horz" pos="2880" userDrawn="1">
          <p15:clr>
            <a:srgbClr val="F26B43"/>
          </p15:clr>
        </p15:guide>
        <p15:guide id="22" orient="horz" pos="40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719CE7-88FA-4EC3-877A-2D040967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53799"/>
            <a:ext cx="11328400" cy="4985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0BA3C2-FB74-4CE0-8A99-E9C37EDAF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1" y="2058988"/>
            <a:ext cx="11328399" cy="4367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5E5F47D5-9C5D-420B-B58D-EE8ABFA41061}"/>
              </a:ext>
            </a:extLst>
          </p:cNvPr>
          <p:cNvSpPr txBox="1">
            <a:spLocks/>
          </p:cNvSpPr>
          <p:nvPr userDrawn="1"/>
        </p:nvSpPr>
        <p:spPr>
          <a:xfrm>
            <a:off x="431800" y="6528417"/>
            <a:ext cx="2520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r" defTabSz="609722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444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166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888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610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332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053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775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fld id="{7088BEF1-D3AD-E34F-A3B9-A73E884A7AB2}" type="slidenum">
              <a:rPr lang="fr-CA" sz="800" b="1" smtClean="0">
                <a:solidFill>
                  <a:schemeClr val="tx2"/>
                </a:solidFill>
                <a:latin typeface="Atkinson Hyperlegible" pitchFamily="50" charset="0"/>
              </a:rPr>
              <a:pPr algn="l" rtl="0"/>
              <a:t>‹n°›</a:t>
            </a:fld>
            <a:endParaRPr lang="fr-CA" sz="800" b="1" dirty="0">
              <a:solidFill>
                <a:schemeClr val="tx2"/>
              </a:solidFill>
              <a:latin typeface="Atkinson Hyperlegible" pitchFamily="50" charset="0"/>
            </a:endParaRPr>
          </a:p>
        </p:txBody>
      </p:sp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456190A8-40E3-4F31-9D5B-EA7C8EC8385A}"/>
              </a:ext>
            </a:extLst>
          </p:cNvPr>
          <p:cNvSpPr txBox="1">
            <a:spLocks/>
          </p:cNvSpPr>
          <p:nvPr userDrawn="1"/>
        </p:nvSpPr>
        <p:spPr>
          <a:xfrm>
            <a:off x="688720" y="6528417"/>
            <a:ext cx="86400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l" defTabSz="609722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444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166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888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610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332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053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775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CA" sz="800" spc="180" dirty="0">
                <a:solidFill>
                  <a:schemeClr val="tx2"/>
                </a:solidFill>
                <a:latin typeface="Atkinson Hyperlegible" pitchFamily="50" charset="0"/>
              </a:rPr>
              <a:t>Hydro-Québec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105A87-382D-3980-B050-81B18BA6E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45400" y="6559473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BEE93D-02EF-AC65-961B-F3177BE6A04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76063" y="63500"/>
            <a:ext cx="48736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CA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15974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  <p:sldLayoutId id="2147483869" r:id="rId21"/>
    <p:sldLayoutId id="2147483870" r:id="rId22"/>
    <p:sldLayoutId id="2147483871" r:id="rId23"/>
    <p:sldLayoutId id="2147483872" r:id="rId24"/>
    <p:sldLayoutId id="2147483873" r:id="rId25"/>
    <p:sldLayoutId id="2147483874" r:id="rId26"/>
    <p:sldLayoutId id="2147483875" r:id="rId27"/>
    <p:sldLayoutId id="2147483876" r:id="rId28"/>
    <p:sldLayoutId id="2147483877" r:id="rId29"/>
    <p:sldLayoutId id="2147483878" r:id="rId30"/>
    <p:sldLayoutId id="2147483879" r:id="rId31"/>
    <p:sldLayoutId id="2147483880" r:id="rId32"/>
    <p:sldLayoutId id="2147483881" r:id="rId33"/>
    <p:sldLayoutId id="2147483882" r:id="rId34"/>
    <p:sldLayoutId id="2147483883" r:id="rId35"/>
    <p:sldLayoutId id="2147483884" r:id="rId36"/>
    <p:sldLayoutId id="2147483885" r:id="rId37"/>
    <p:sldLayoutId id="2147483886" r:id="rId38"/>
    <p:sldLayoutId id="2147483887" r:id="rId39"/>
    <p:sldLayoutId id="2147483888" r:id="rId40"/>
    <p:sldLayoutId id="2147483889" r:id="rId41"/>
    <p:sldLayoutId id="2147483890" r:id="rId42"/>
    <p:sldLayoutId id="2147483891" r:id="rId43"/>
    <p:sldLayoutId id="2147483892" r:id="rId44"/>
    <p:sldLayoutId id="2147483893" r:id="rId45"/>
    <p:sldLayoutId id="2147483894" r:id="rId46"/>
    <p:sldLayoutId id="2147483895" r:id="rId47"/>
    <p:sldLayoutId id="2147483896" r:id="rId48"/>
    <p:sldLayoutId id="2147483897" r:id="rId49"/>
    <p:sldLayoutId id="2147483898" r:id="rId50"/>
    <p:sldLayoutId id="2147483899" r:id="rId51"/>
    <p:sldLayoutId id="2147483900" r:id="rId52"/>
    <p:sldLayoutId id="2147483901" r:id="rId53"/>
    <p:sldLayoutId id="2147483902" r:id="rId54"/>
    <p:sldLayoutId id="2147483903" r:id="rId55"/>
    <p:sldLayoutId id="2147483904" r:id="rId56"/>
    <p:sldLayoutId id="2147483905" r:id="rId57"/>
    <p:sldLayoutId id="2147483906" r:id="rId58"/>
    <p:sldLayoutId id="2147483907" r:id="rId59"/>
    <p:sldLayoutId id="2147483908" r:id="rId60"/>
    <p:sldLayoutId id="2147483909" r:id="rId6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tkinson Hyperlegible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Atkinson Hyperlegible" pitchFamily="50" charset="0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tkinson Hyperlegible" pitchFamily="50" charset="0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tkinson Hyperlegible" pitchFamily="50" charset="0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tkinson Hyperlegible" pitchFamily="50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Atkinson Hyperlegible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>
          <p15:clr>
            <a:srgbClr val="F26B43"/>
          </p15:clr>
        </p15:guide>
        <p15:guide id="2" pos="1352">
          <p15:clr>
            <a:srgbClr val="F26B43"/>
          </p15:clr>
        </p15:guide>
        <p15:guide id="3" pos="1488">
          <p15:clr>
            <a:srgbClr val="F26B43"/>
          </p15:clr>
        </p15:guide>
        <p15:guide id="4" pos="2560">
          <p15:clr>
            <a:srgbClr val="F26B43"/>
          </p15:clr>
        </p15:guide>
        <p15:guide id="5" pos="2696">
          <p15:clr>
            <a:srgbClr val="F26B43"/>
          </p15:clr>
        </p15:guide>
        <p15:guide id="6" pos="3768">
          <p15:clr>
            <a:srgbClr val="F26B43"/>
          </p15:clr>
        </p15:guide>
        <p15:guide id="7" pos="3912">
          <p15:clr>
            <a:srgbClr val="F26B43"/>
          </p15:clr>
        </p15:guide>
        <p15:guide id="8" pos="4984">
          <p15:clr>
            <a:srgbClr val="F26B43"/>
          </p15:clr>
        </p15:guide>
        <p15:guide id="9" pos="5120">
          <p15:clr>
            <a:srgbClr val="F26B43"/>
          </p15:clr>
        </p15:guide>
        <p15:guide id="10" pos="6192">
          <p15:clr>
            <a:srgbClr val="F26B43"/>
          </p15:clr>
        </p15:guide>
        <p15:guide id="11" pos="6328">
          <p15:clr>
            <a:srgbClr val="F26B43"/>
          </p15:clr>
        </p15:guide>
        <p15:guide id="12" pos="7408">
          <p15:clr>
            <a:srgbClr val="F26B43"/>
          </p15:clr>
        </p15:guide>
        <p15:guide id="13" orient="horz" pos="272">
          <p15:clr>
            <a:srgbClr val="F26B43"/>
          </p15:clr>
        </p15:guide>
        <p15:guide id="18" orient="horz" pos="4048">
          <p15:clr>
            <a:srgbClr val="F26B43"/>
          </p15:clr>
        </p15:guide>
        <p15:guide id="20" orient="horz" pos="12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hydroquebec.com/fournisseurs/soumissionner/conformite-exigences/criteres-selection-sst-dd/questionnaire-dd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hyperlink" Target="https://www.hydroquebec.com/fournisseurs/soumissionner/conformite-exigences/criteres-selection-sst-dd/questionnaire-dd/#guide-dd" TargetMode="External"/><Relationship Id="rId4" Type="http://schemas.openxmlformats.org/officeDocument/2006/relationships/hyperlink" Target="https://www.hydroquebec.com/fournisseurs/soumissionner/conformite-exigences/criteres-selection-sst-dd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Relationship Id="rId6" Type="http://schemas.openxmlformats.org/officeDocument/2006/relationships/image" Target="../media/image18.png"/><Relationship Id="rId11" Type="http://schemas.openxmlformats.org/officeDocument/2006/relationships/image" Target="../media/image32.png"/><Relationship Id="rId5" Type="http://schemas.openxmlformats.org/officeDocument/2006/relationships/image" Target="../media/image1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10" Type="http://schemas.openxmlformats.org/officeDocument/2006/relationships/image" Target="../media/image34.sv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6.xml"/><Relationship Id="rId6" Type="http://schemas.openxmlformats.org/officeDocument/2006/relationships/image" Target="../media/image18.png"/><Relationship Id="rId11" Type="http://schemas.openxmlformats.org/officeDocument/2006/relationships/image" Target="../media/image37.png"/><Relationship Id="rId5" Type="http://schemas.openxmlformats.org/officeDocument/2006/relationships/image" Target="../media/image1.e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slideLayout" Target="../slideLayouts/slideLayout8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3.x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4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04.xml"/><Relationship Id="rId1" Type="http://schemas.openxmlformats.org/officeDocument/2006/relationships/tags" Target="../tags/tag24.x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27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2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9.png"/><Relationship Id="rId5" Type="http://schemas.openxmlformats.org/officeDocument/2006/relationships/tags" Target="../tags/tag29.xml"/><Relationship Id="rId10" Type="http://schemas.openxmlformats.org/officeDocument/2006/relationships/image" Target="../media/image18.png"/><Relationship Id="rId4" Type="http://schemas.openxmlformats.org/officeDocument/2006/relationships/tags" Target="../tags/tag28.xml"/><Relationship Id="rId9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062AE7FB-1880-4A6F-84C2-9B3EC1C989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9826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062AE7FB-1880-4A6F-84C2-9B3EC1C98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jet 4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AF987B-5DCD-474D-96C5-CD2E2A0E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1787887"/>
            <a:ext cx="9401178" cy="2284746"/>
          </a:xfrm>
        </p:spPr>
        <p:txBody>
          <a:bodyPr vert="horz"/>
          <a:lstStyle/>
          <a:p>
            <a:r>
              <a:rPr lang="fr-CA" sz="4400" dirty="0">
                <a:latin typeface="Atkinson Hyperlegible" pitchFamily="2" charset="0"/>
              </a:rPr>
              <a:t>Questionnaire de Développement </a:t>
            </a:r>
            <a:br>
              <a:rPr lang="fr-CA" sz="4400" dirty="0">
                <a:latin typeface="Atkinson Hyperlegible" pitchFamily="2" charset="0"/>
              </a:rPr>
            </a:br>
            <a:r>
              <a:rPr lang="fr-CA" sz="4400" dirty="0">
                <a:latin typeface="Atkinson Hyperlegible" pitchFamily="2" charset="0"/>
              </a:rPr>
              <a:t>Durable (DD)</a:t>
            </a:r>
            <a:br>
              <a:rPr lang="fr-CA" sz="4400" dirty="0">
                <a:latin typeface="Atkinson Hyperlegible" pitchFamily="2" charset="0"/>
              </a:rPr>
            </a:br>
            <a:endParaRPr lang="fr-CA" sz="4400" dirty="0">
              <a:latin typeface="Atkinson Hyperlegible" pitchFamily="2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77ABE8-0664-45F8-B6A6-0E49DAC0B1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89994"/>
            <a:ext cx="10149114" cy="230063"/>
          </a:xfrm>
        </p:spPr>
        <p:txBody>
          <a:bodyPr/>
          <a:lstStyle/>
          <a:p>
            <a:r>
              <a:rPr lang="fr-CA" dirty="0">
                <a:latin typeface="Atkinson Hyperlegible" pitchFamily="2" charset="0"/>
              </a:rPr>
              <a:t>Hydro-Québec – critère d’analyse des appels au marché ou appels de qualification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73E3E3-D31A-40CC-A6B5-0A9E724E28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387" y="3829991"/>
            <a:ext cx="9401176" cy="208820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CA" dirty="0">
                <a:latin typeface="Atkinson Hyperlegible" pitchFamily="2" charset="0"/>
              </a:rPr>
              <a:t>DIRECTION PRINCIPALE APPROVISIONNEMENT STRATÉGIQUE</a:t>
            </a:r>
          </a:p>
          <a:p>
            <a:pPr>
              <a:spcBef>
                <a:spcPts val="1200"/>
              </a:spcBef>
            </a:pPr>
            <a:r>
              <a:rPr lang="fr-CA" dirty="0">
                <a:latin typeface="Atkinson Hyperlegible" pitchFamily="2" charset="0"/>
              </a:rPr>
              <a:t>DIRECTION PARTENARIATS, PERFORMANCE OPÉRATIONNELLE ET GOUVERNANCE</a:t>
            </a:r>
          </a:p>
          <a:p>
            <a:pPr>
              <a:spcBef>
                <a:spcPts val="1200"/>
              </a:spcBef>
            </a:pPr>
            <a:r>
              <a:rPr lang="fr-CA" dirty="0">
                <a:latin typeface="Atkinson Hyperlegible" pitchFamily="2" charset="0"/>
              </a:rPr>
              <a:t>VISION STRATÉGIQUE ET PARTENARIATS</a:t>
            </a:r>
            <a:br>
              <a:rPr lang="fr-CA" dirty="0">
                <a:latin typeface="Atkinson Hyperlegible" pitchFamily="2" charset="0"/>
              </a:rPr>
            </a:br>
            <a:endParaRPr lang="fr-CA" dirty="0">
              <a:latin typeface="Atkinson Hyperlegible" pitchFamily="2" charset="0"/>
            </a:endParaRPr>
          </a:p>
          <a:p>
            <a:pPr>
              <a:spcBef>
                <a:spcPts val="1200"/>
              </a:spcBef>
            </a:pPr>
            <a:r>
              <a:rPr lang="fr-CA" b="0" dirty="0">
                <a:latin typeface="Atkinson Hyperlegible" pitchFamily="2" charset="0"/>
              </a:rPr>
              <a:t>11 SEPTEMBRE 2025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3CF5BA40-B761-41E3-8B6E-9BBF1E42241B}"/>
              </a:ext>
            </a:extLst>
          </p:cNvPr>
          <p:cNvGrpSpPr/>
          <p:nvPr/>
        </p:nvGrpSpPr>
        <p:grpSpPr>
          <a:xfrm>
            <a:off x="12690930" y="994216"/>
            <a:ext cx="3913414" cy="5170364"/>
            <a:chOff x="12690930" y="994216"/>
            <a:chExt cx="3913414" cy="5170364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6E04CF9D-3396-4873-92E6-F9ABB80F8BDF}"/>
                </a:ext>
              </a:extLst>
            </p:cNvPr>
            <p:cNvGrpSpPr/>
            <p:nvPr/>
          </p:nvGrpSpPr>
          <p:grpSpPr>
            <a:xfrm>
              <a:off x="12690930" y="994216"/>
              <a:ext cx="3913414" cy="5170364"/>
              <a:chOff x="8157030" y="693591"/>
              <a:chExt cx="3913414" cy="517036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E24398-88E4-4F92-B9AD-0A47E6B7B18D}"/>
                  </a:ext>
                </a:extLst>
              </p:cNvPr>
              <p:cNvSpPr/>
              <p:nvPr/>
            </p:nvSpPr>
            <p:spPr>
              <a:xfrm>
                <a:off x="8157030" y="1654629"/>
                <a:ext cx="3913414" cy="420932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Espace réservé du texte 4">
                <a:extLst>
                  <a:ext uri="{FF2B5EF4-FFF2-40B4-BE49-F238E27FC236}">
                    <a16:creationId xmlns:a16="http://schemas.microsoft.com/office/drawing/2014/main" id="{777DD4B3-C31E-4554-A2DE-64402C922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369128" cy="18928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insérer une nouvelle diapositive :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Onglet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Accueil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&gt; groupe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&gt; flèche du bouton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Nouvelle diapositive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Sélectionnez la disposition souhaitée parmi celles proposées.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BA095D9-3F14-45AD-BEA3-81473708825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D48B5551-A1DA-4DB0-9DE6-223BD639D659}"/>
                  </a:ext>
                </a:extLst>
              </p:cNvPr>
              <p:cNvGrpSpPr/>
              <p:nvPr/>
            </p:nvGrpSpPr>
            <p:grpSpPr>
              <a:xfrm>
                <a:off x="8407400" y="3837515"/>
                <a:ext cx="2267709" cy="1259151"/>
                <a:chOff x="8407400" y="3837515"/>
                <a:chExt cx="2267709" cy="1259151"/>
              </a:xfrm>
            </p:grpSpPr>
            <p:pic>
              <p:nvPicPr>
                <p:cNvPr id="13" name="Image 4" descr="Onglet accueil.png">
                  <a:extLst>
                    <a:ext uri="{FF2B5EF4-FFF2-40B4-BE49-F238E27FC236}">
                      <a16:creationId xmlns:a16="http://schemas.microsoft.com/office/drawing/2014/main" id="{83506C2C-E626-4E23-82CC-4C4E9EC28B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81"/>
                <a:stretch/>
              </p:blipFill>
              <p:spPr bwMode="auto">
                <a:xfrm>
                  <a:off x="8407400" y="3837515"/>
                  <a:ext cx="2267709" cy="1259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Ellipse 13">
                  <a:extLst>
                    <a:ext uri="{FF2B5EF4-FFF2-40B4-BE49-F238E27FC236}">
                      <a16:creationId xmlns:a16="http://schemas.microsoft.com/office/drawing/2014/main" id="{E0814E18-7A8C-4B72-A11B-4FF4A5FF4B50}"/>
                    </a:ext>
                  </a:extLst>
                </p:cNvPr>
                <p:cNvSpPr/>
                <p:nvPr/>
              </p:nvSpPr>
              <p:spPr>
                <a:xfrm>
                  <a:off x="8853049" y="4472050"/>
                  <a:ext cx="798954" cy="624616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FD771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C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3D05EE3-E979-4A8E-92F5-238CF791E794}"/>
                </a:ext>
              </a:extLst>
            </p:cNvPr>
            <p:cNvSpPr txBox="1"/>
            <p:nvPr/>
          </p:nvSpPr>
          <p:spPr>
            <a:xfrm>
              <a:off x="12987379" y="5648324"/>
              <a:ext cx="3205121" cy="3088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21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5666B-C0B6-FB79-6E8C-60AA901F4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07AC53-371E-AF07-023A-7C788EB2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87927"/>
            <a:ext cx="10576626" cy="498598"/>
          </a:xfrm>
        </p:spPr>
        <p:txBody>
          <a:bodyPr/>
          <a:lstStyle/>
          <a:p>
            <a:r>
              <a:rPr lang="fr-CA" sz="3200" dirty="0">
                <a:latin typeface="Atkinson Hyperlegible" pitchFamily="2" charset="0"/>
              </a:rPr>
              <a:t>Soutien accessible via Hydro-Québec </a:t>
            </a:r>
            <a:endParaRPr lang="fr-CA" sz="3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660447C-9E0D-0870-E3B2-13ECB1B9AC44}"/>
              </a:ext>
            </a:extLst>
          </p:cNvPr>
          <p:cNvSpPr txBox="1"/>
          <p:nvPr/>
        </p:nvSpPr>
        <p:spPr>
          <a:xfrm>
            <a:off x="202551" y="5283680"/>
            <a:ext cx="794144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Équipe projet (en cas de question </a:t>
            </a:r>
            <a:r>
              <a:rPr lang="fr-CA" sz="1800" b="1" u="sng" dirty="0">
                <a:solidFill>
                  <a:schemeClr val="tx2"/>
                </a:solidFill>
                <a:latin typeface="Atkinson Hyperlegible" pitchFamily="50" charset="0"/>
              </a:rPr>
              <a:t>après</a:t>
            </a:r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 avoir consulté le site web) :</a:t>
            </a:r>
          </a:p>
          <a:p>
            <a:pPr marL="534988">
              <a:spcBef>
                <a:spcPts val="600"/>
              </a:spcBef>
            </a:pPr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DPAS_achats_responsables@hydroquebec.com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81DCFF2-CBCE-9C4A-381C-D34D93EDEA4E}"/>
              </a:ext>
            </a:extLst>
          </p:cNvPr>
          <p:cNvGrpSpPr/>
          <p:nvPr/>
        </p:nvGrpSpPr>
        <p:grpSpPr>
          <a:xfrm>
            <a:off x="202551" y="524152"/>
            <a:ext cx="11826153" cy="6185892"/>
            <a:chOff x="202551" y="524152"/>
            <a:chExt cx="11826153" cy="6185892"/>
          </a:xfrm>
        </p:grpSpPr>
        <p:pic>
          <p:nvPicPr>
            <p:cNvPr id="8" name="Image 7">
              <a:hlinkClick r:id="rId2"/>
              <a:extLst>
                <a:ext uri="{FF2B5EF4-FFF2-40B4-BE49-F238E27FC236}">
                  <a16:creationId xmlns:a16="http://schemas.microsoft.com/office/drawing/2014/main" id="{8861FF71-49AA-5287-02D8-B425E6B27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-2" b="144"/>
            <a:stretch/>
          </p:blipFill>
          <p:spPr>
            <a:xfrm>
              <a:off x="8580090" y="524152"/>
              <a:ext cx="3448614" cy="6185892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D113795E-DD0A-11CA-F5F3-114CDA36EAA6}"/>
                </a:ext>
              </a:extLst>
            </p:cNvPr>
            <p:cNvSpPr txBox="1"/>
            <p:nvPr/>
          </p:nvSpPr>
          <p:spPr>
            <a:xfrm>
              <a:off x="202551" y="1361485"/>
              <a:ext cx="86877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34988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fr-CA" sz="1800" dirty="0">
                  <a:solidFill>
                    <a:schemeClr val="tx2"/>
                  </a:solidFill>
                  <a:latin typeface="Atkinson Hyperlegible" pitchFamily="50" charset="0"/>
                  <a:hlinkClick r:id="rId4"/>
                </a:rPr>
                <a:t>Site web fournisseur </a:t>
              </a:r>
              <a:r>
                <a:rPr lang="fr-CA" sz="1800" dirty="0">
                  <a:solidFill>
                    <a:schemeClr val="tx2"/>
                  </a:solidFill>
                  <a:latin typeface="Atkinson Hyperlegible" pitchFamily="50" charset="0"/>
                </a:rPr>
                <a:t>: </a:t>
              </a:r>
              <a:br>
                <a:rPr lang="fr-CA" sz="1800" dirty="0">
                  <a:solidFill>
                    <a:schemeClr val="tx2"/>
                  </a:solidFill>
                  <a:latin typeface="Atkinson Hyperlegible" pitchFamily="50" charset="0"/>
                </a:rPr>
              </a:br>
              <a:r>
                <a:rPr lang="fr-CA" sz="1800" dirty="0">
                  <a:solidFill>
                    <a:schemeClr val="tx2"/>
                  </a:solidFill>
                  <a:latin typeface="Atkinson Hyperlegible" pitchFamily="50" charset="0"/>
                </a:rPr>
                <a:t>explication du processus et outils de soutien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77FB7A82-7169-ED35-82D5-69969AE4C8A2}"/>
                </a:ext>
              </a:extLst>
            </p:cNvPr>
            <p:cNvCxnSpPr/>
            <p:nvPr/>
          </p:nvCxnSpPr>
          <p:spPr>
            <a:xfrm>
              <a:off x="5522026" y="1816925"/>
              <a:ext cx="296883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D39BDB-C269-4A3B-636D-F8D749A3446D}"/>
              </a:ext>
            </a:extLst>
          </p:cNvPr>
          <p:cNvGrpSpPr/>
          <p:nvPr/>
        </p:nvGrpSpPr>
        <p:grpSpPr>
          <a:xfrm>
            <a:off x="202551" y="2466372"/>
            <a:ext cx="7562430" cy="2276464"/>
            <a:chOff x="202551" y="2466372"/>
            <a:chExt cx="7562430" cy="2276464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E9DA2B80-223D-C239-2FA2-71EF7CF52F7D}"/>
                </a:ext>
              </a:extLst>
            </p:cNvPr>
            <p:cNvSpPr txBox="1"/>
            <p:nvPr/>
          </p:nvSpPr>
          <p:spPr>
            <a:xfrm>
              <a:off x="202551" y="3317560"/>
              <a:ext cx="42244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34988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fr-CA" sz="1800" b="1" dirty="0">
                  <a:solidFill>
                    <a:schemeClr val="accent4"/>
                  </a:solidFill>
                  <a:latin typeface="Atkinson Hyperlegible" pitchFamily="50" charset="0"/>
                </a:rPr>
                <a:t>Un tout nouveau guide!</a:t>
              </a:r>
              <a:r>
                <a:rPr lang="fr-CA" sz="1800" dirty="0">
                  <a:solidFill>
                    <a:schemeClr val="tx2"/>
                  </a:solidFill>
                  <a:latin typeface="Atkinson Hyperlegible" pitchFamily="50" charset="0"/>
                </a:rPr>
                <a:t> </a:t>
              </a:r>
            </a:p>
          </p:txBody>
        </p:sp>
        <p:pic>
          <p:nvPicPr>
            <p:cNvPr id="16" name="Image 15">
              <a:hlinkClick r:id="rId5"/>
              <a:extLst>
                <a:ext uri="{FF2B5EF4-FFF2-40B4-BE49-F238E27FC236}">
                  <a16:creationId xmlns:a16="http://schemas.microsoft.com/office/drawing/2014/main" id="{28BF2CAB-AFE2-81DF-3D08-020DBDBD0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2735" y="2466372"/>
              <a:ext cx="4122246" cy="2276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886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  <a:noFill/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Le questionnaire – section gouvernance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2B8D03A-D943-4F5F-ED1F-BFB214CF2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887721"/>
              </p:ext>
            </p:extLst>
          </p:nvPr>
        </p:nvGraphicFramePr>
        <p:xfrm>
          <a:off x="438804" y="1701369"/>
          <a:ext cx="4957502" cy="4598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7502">
                  <a:extLst>
                    <a:ext uri="{9D8B030D-6E8A-4147-A177-3AD203B41FA5}">
                      <a16:colId xmlns:a16="http://schemas.microsoft.com/office/drawing/2014/main" val="3169725858"/>
                    </a:ext>
                  </a:extLst>
                </a:gridCol>
              </a:tblGrid>
              <a:tr h="680358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latin typeface="Atkinson Hyperlegible" pitchFamily="2" charset="0"/>
                        </a:rPr>
                        <a:t>Gouvernance</a:t>
                      </a:r>
                    </a:p>
                    <a:p>
                      <a:pPr algn="ctr"/>
                      <a:r>
                        <a:rPr lang="fr-CA" sz="1600" dirty="0">
                          <a:latin typeface="Atkinson Hyperlegible" pitchFamily="2" charset="0"/>
                        </a:rPr>
                        <a:t>5 questions – 36 points possibles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580499"/>
                  </a:ext>
                </a:extLst>
              </a:tr>
              <a:tr h="3918584">
                <a:tc>
                  <a:txBody>
                    <a:bodyPr/>
                    <a:lstStyle/>
                    <a:p>
                      <a:pPr marL="342900" indent="-342900" algn="l" defTabSz="609722" rtl="0" eaLnBrk="1" latinLnBrk="0" hangingPunct="1">
                        <a:spcBef>
                          <a:spcPts val="9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Détention d’une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certification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ESG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 (norme reconnue, auditée par une tierce partie)</a:t>
                      </a:r>
                    </a:p>
                    <a:p>
                      <a:pPr marL="342900" indent="-342900" algn="l" defTabSz="609722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Engagements officiels 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en matière de protection de l’environnement, de responsabilité sociale et de gouvernance</a:t>
                      </a:r>
                    </a:p>
                    <a:p>
                      <a:pPr marL="342900" indent="-342900" algn="l" defTabSz="609722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Maîtrise des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risques ESG 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associés à la chaine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d’approvisionnement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 ou aux sous-traitants</a:t>
                      </a:r>
                    </a:p>
                    <a:p>
                      <a:pPr marL="342900" indent="-342900" algn="l" defTabSz="609722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Formations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du personnel 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en ESG, DD, resp. sociétale et/ou initiatives santé employés</a:t>
                      </a:r>
                    </a:p>
                    <a:p>
                      <a:pPr marL="342900" indent="-342900" algn="l" defTabSz="609722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Façon dont la fonction 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ESG, DD ou responsabilité sociétale est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gérée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88331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43AC813-787C-FEDB-DF80-FEFBD4110AE0}"/>
              </a:ext>
            </a:extLst>
          </p:cNvPr>
          <p:cNvSpPr txBox="1"/>
          <p:nvPr/>
        </p:nvSpPr>
        <p:spPr>
          <a:xfrm>
            <a:off x="5734958" y="2377867"/>
            <a:ext cx="602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</a:rPr>
              <a:t>Adoption de cadres de fonctionnements structurés (façons de faire précises) reconnus et vérifiés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39B00E-13A6-8F75-DC73-5F0366637386}"/>
              </a:ext>
            </a:extLst>
          </p:cNvPr>
          <p:cNvSpPr txBox="1"/>
          <p:nvPr/>
        </p:nvSpPr>
        <p:spPr>
          <a:xfrm>
            <a:off x="5722680" y="3137406"/>
            <a:ext cx="602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</a:rPr>
              <a:t>Politiques, énoncés de mission, code de conduite ou d’éthique, rapports DD ou ESG, etc.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B262B32-C9D9-9648-3233-DC0373ABAA83}"/>
              </a:ext>
            </a:extLst>
          </p:cNvPr>
          <p:cNvCxnSpPr>
            <a:endCxn id="7" idx="1"/>
          </p:cNvCxnSpPr>
          <p:nvPr/>
        </p:nvCxnSpPr>
        <p:spPr>
          <a:xfrm>
            <a:off x="5196114" y="2670254"/>
            <a:ext cx="538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01EE48A-1F94-C1F9-8CE2-809EF3EAA8E9}"/>
              </a:ext>
            </a:extLst>
          </p:cNvPr>
          <p:cNvCxnSpPr/>
          <p:nvPr/>
        </p:nvCxnSpPr>
        <p:spPr>
          <a:xfrm>
            <a:off x="5205108" y="3429793"/>
            <a:ext cx="538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1A3F2EC-2A3F-2A2C-3023-1BBFFECF90BC}"/>
              </a:ext>
            </a:extLst>
          </p:cNvPr>
          <p:cNvSpPr txBox="1"/>
          <p:nvPr/>
        </p:nvSpPr>
        <p:spPr>
          <a:xfrm>
            <a:off x="5789703" y="3894743"/>
            <a:ext cx="6025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</a:rPr>
              <a:t>Audits des fournisseurs, protocole de traçabilité, directives relatives au travail des enfants, avantages donnés aux fournisseurs responsables, etc.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21A931F-4B7A-7B59-DB14-00DE0BB65146}"/>
              </a:ext>
            </a:extLst>
          </p:cNvPr>
          <p:cNvCxnSpPr/>
          <p:nvPr/>
        </p:nvCxnSpPr>
        <p:spPr>
          <a:xfrm>
            <a:off x="5198955" y="4387013"/>
            <a:ext cx="538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6E0157D-98DD-D309-EB3A-967E3F43ADE6}"/>
              </a:ext>
            </a:extLst>
          </p:cNvPr>
          <p:cNvSpPr txBox="1"/>
          <p:nvPr/>
        </p:nvSpPr>
        <p:spPr>
          <a:xfrm>
            <a:off x="5737799" y="4848247"/>
            <a:ext cx="602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</a:rPr>
              <a:t>Formation internes ou externes, mesure favorisant la santé physique et mentale des employés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85F6A2F-D435-467E-B7C6-F370C1B79443}"/>
              </a:ext>
            </a:extLst>
          </p:cNvPr>
          <p:cNvCxnSpPr/>
          <p:nvPr/>
        </p:nvCxnSpPr>
        <p:spPr>
          <a:xfrm>
            <a:off x="5192802" y="5124188"/>
            <a:ext cx="538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6621018-7E71-41BD-0BC0-6007B8F13F55}"/>
              </a:ext>
            </a:extLst>
          </p:cNvPr>
          <p:cNvSpPr txBox="1"/>
          <p:nvPr/>
        </p:nvSpPr>
        <p:spPr>
          <a:xfrm>
            <a:off x="5714048" y="5577565"/>
            <a:ext cx="602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</a:rPr>
              <a:t>Comité, communauté de pratique (interne ou externe), service spécifique de l’entreprise, etc.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18A6CE9-68F8-2372-45B9-8A9EF5B35E68}"/>
              </a:ext>
            </a:extLst>
          </p:cNvPr>
          <p:cNvCxnSpPr/>
          <p:nvPr/>
        </p:nvCxnSpPr>
        <p:spPr>
          <a:xfrm>
            <a:off x="5169051" y="5853506"/>
            <a:ext cx="538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37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  <a:noFill/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Le questionnaire – section environnement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2B8D03A-D943-4F5F-ED1F-BFB214CF2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04708"/>
              </p:ext>
            </p:extLst>
          </p:nvPr>
        </p:nvGraphicFramePr>
        <p:xfrm>
          <a:off x="438803" y="1433534"/>
          <a:ext cx="5426786" cy="4979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6786">
                  <a:extLst>
                    <a:ext uri="{9D8B030D-6E8A-4147-A177-3AD203B41FA5}">
                      <a16:colId xmlns:a16="http://schemas.microsoft.com/office/drawing/2014/main" val="3169725858"/>
                    </a:ext>
                  </a:extLst>
                </a:gridCol>
              </a:tblGrid>
              <a:tr h="711953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latin typeface="Atkinson Hyperlegible" pitchFamily="2" charset="0"/>
                        </a:rPr>
                        <a:t>Environnement</a:t>
                      </a:r>
                    </a:p>
                    <a:p>
                      <a:pPr algn="ctr"/>
                      <a:r>
                        <a:rPr lang="fr-CA" sz="1600" dirty="0">
                          <a:latin typeface="Atkinson Hyperlegible" pitchFamily="2" charset="0"/>
                        </a:rPr>
                        <a:t>6 questions – 40 points possibles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580499"/>
                  </a:ext>
                </a:extLst>
              </a:tr>
              <a:tr h="4266016">
                <a:tc>
                  <a:txBody>
                    <a:bodyPr/>
                    <a:lstStyle/>
                    <a:p>
                      <a:pPr marL="342900" indent="-342900" algn="l" defTabSz="609722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Part d’énergie renouvelable 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utilisée dans les installations</a:t>
                      </a:r>
                    </a:p>
                    <a:p>
                      <a:pPr marL="342900" indent="-342900" algn="l" defTabSz="609722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Part des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déplacements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 du personnel ou livraisons fait via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V.É, hybrides ou rechargeables</a:t>
                      </a:r>
                    </a:p>
                    <a:p>
                      <a:pPr marL="342900" indent="-342900" algn="l" defTabSz="609722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Autres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 initiatives visant à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réduire les GES 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lors des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déplacements ou livraisons </a:t>
                      </a:r>
                    </a:p>
                    <a:p>
                      <a:pPr marL="342900" indent="-342900" algn="l" defTabSz="609722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Engagements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 en vue de réduire ou de compenser vos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émissions de GES</a:t>
                      </a:r>
                    </a:p>
                    <a:p>
                      <a:pPr marL="342900" indent="-342900" algn="l" defTabSz="609722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Mesures de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réduction de l’impact environnemental 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des biens utilisés dans le cadre des activités potentielles avec HQ</a:t>
                      </a:r>
                    </a:p>
                    <a:p>
                      <a:pPr marL="342900" indent="-342900" algn="l" defTabSz="609722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Mesures de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réduction de la consommation de matières premières 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et d’amélioration de la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gestion des matières résiduelles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88331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43AC813-787C-FEDB-DF80-FEFBD4110AE0}"/>
              </a:ext>
            </a:extLst>
          </p:cNvPr>
          <p:cNvSpPr txBox="1"/>
          <p:nvPr/>
        </p:nvSpPr>
        <p:spPr>
          <a:xfrm>
            <a:off x="6300257" y="1898324"/>
            <a:ext cx="5774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</a:rPr>
              <a:t>% de l’énergie renouvelable (hydro-électricité, solaire ou éolienne) utilisée pour chauffage, éclairage, ventilation, climatisation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39B00E-13A6-8F75-DC73-5F0366637386}"/>
              </a:ext>
            </a:extLst>
          </p:cNvPr>
          <p:cNvSpPr txBox="1"/>
          <p:nvPr/>
        </p:nvSpPr>
        <p:spPr>
          <a:xfrm>
            <a:off x="6288465" y="2739477"/>
            <a:ext cx="577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</a:rPr>
              <a:t>% des km parcourus dans le cadre des déplacements professionnels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B262B32-C9D9-9648-3233-DC0373ABAA83}"/>
              </a:ext>
            </a:extLst>
          </p:cNvPr>
          <p:cNvCxnSpPr>
            <a:cxnSpLocks/>
          </p:cNvCxnSpPr>
          <p:nvPr/>
        </p:nvCxnSpPr>
        <p:spPr>
          <a:xfrm>
            <a:off x="5749621" y="2341551"/>
            <a:ext cx="5784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01EE48A-1F94-C1F9-8CE2-809EF3EAA8E9}"/>
              </a:ext>
            </a:extLst>
          </p:cNvPr>
          <p:cNvCxnSpPr/>
          <p:nvPr/>
        </p:nvCxnSpPr>
        <p:spPr>
          <a:xfrm>
            <a:off x="5755774" y="2936826"/>
            <a:ext cx="538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1A3F2EC-2A3F-2A2C-3023-1BBFFECF90BC}"/>
              </a:ext>
            </a:extLst>
          </p:cNvPr>
          <p:cNvSpPr txBox="1"/>
          <p:nvPr/>
        </p:nvSpPr>
        <p:spPr>
          <a:xfrm>
            <a:off x="6288465" y="3439564"/>
            <a:ext cx="579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</a:rPr>
              <a:t>Formation sur l’écoconduite, mesures incitatives pour transport en commun ou usage de véhicules électriques, etc.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21A931F-4B7A-7B59-DB14-00DE0BB65146}"/>
              </a:ext>
            </a:extLst>
          </p:cNvPr>
          <p:cNvCxnSpPr/>
          <p:nvPr/>
        </p:nvCxnSpPr>
        <p:spPr>
          <a:xfrm>
            <a:off x="5749621" y="3599649"/>
            <a:ext cx="538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6E0157D-98DD-D309-EB3A-967E3F43ADE6}"/>
              </a:ext>
            </a:extLst>
          </p:cNvPr>
          <p:cNvSpPr txBox="1"/>
          <p:nvPr/>
        </p:nvSpPr>
        <p:spPr>
          <a:xfrm>
            <a:off x="6288465" y="4754399"/>
            <a:ext cx="579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</a:rPr>
              <a:t>Écoconception, réparabilité, produits à contenu recyclé, reprise des biens en fin de vie, DEP, ACV, etc.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85F6A2F-D435-467E-B7C6-F370C1B79443}"/>
              </a:ext>
            </a:extLst>
          </p:cNvPr>
          <p:cNvCxnSpPr/>
          <p:nvPr/>
        </p:nvCxnSpPr>
        <p:spPr>
          <a:xfrm>
            <a:off x="5747860" y="4210082"/>
            <a:ext cx="538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6621018-7E71-41BD-0BC0-6007B8F13F55}"/>
              </a:ext>
            </a:extLst>
          </p:cNvPr>
          <p:cNvSpPr txBox="1"/>
          <p:nvPr/>
        </p:nvSpPr>
        <p:spPr>
          <a:xfrm>
            <a:off x="6288465" y="5673874"/>
            <a:ext cx="602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</a:rPr>
              <a:t>Eau, énergie, matières premières + gestion des matières résiduelles (détournement de l’enfouissement)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18A6CE9-68F8-2372-45B9-8A9EF5B35E68}"/>
              </a:ext>
            </a:extLst>
          </p:cNvPr>
          <p:cNvCxnSpPr/>
          <p:nvPr/>
        </p:nvCxnSpPr>
        <p:spPr>
          <a:xfrm>
            <a:off x="5749621" y="4927763"/>
            <a:ext cx="538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59ECA1C-D91C-1E9B-E1E4-1CA30EE8A83A}"/>
              </a:ext>
            </a:extLst>
          </p:cNvPr>
          <p:cNvCxnSpPr/>
          <p:nvPr/>
        </p:nvCxnSpPr>
        <p:spPr>
          <a:xfrm>
            <a:off x="5726842" y="5839394"/>
            <a:ext cx="538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143B24D-D38F-1D8E-B6A6-DCDB4F974E23}"/>
              </a:ext>
            </a:extLst>
          </p:cNvPr>
          <p:cNvSpPr txBox="1"/>
          <p:nvPr/>
        </p:nvSpPr>
        <p:spPr>
          <a:xfrm>
            <a:off x="6288465" y="4059964"/>
            <a:ext cx="577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</a:rPr>
              <a:t>Calcul des émissions de GES, objectifs publics de réduction, mesures de compensation </a:t>
            </a:r>
          </a:p>
        </p:txBody>
      </p:sp>
    </p:spTree>
    <p:extLst>
      <p:ext uri="{BB962C8B-B14F-4D97-AF65-F5344CB8AC3E}">
        <p14:creationId xmlns:p14="http://schemas.microsoft.com/office/powerpoint/2010/main" val="327100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  <a:noFill/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Le questionnaire – section sociale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2B8D03A-D943-4F5F-ED1F-BFB214CF2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100504"/>
              </p:ext>
            </p:extLst>
          </p:nvPr>
        </p:nvGraphicFramePr>
        <p:xfrm>
          <a:off x="415217" y="1757725"/>
          <a:ext cx="4806718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718">
                  <a:extLst>
                    <a:ext uri="{9D8B030D-6E8A-4147-A177-3AD203B41FA5}">
                      <a16:colId xmlns:a16="http://schemas.microsoft.com/office/drawing/2014/main" val="3169725858"/>
                    </a:ext>
                  </a:extLst>
                </a:gridCol>
              </a:tblGrid>
              <a:tr h="587292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latin typeface="Atkinson Hyperlegible" pitchFamily="2" charset="0"/>
                        </a:rPr>
                        <a:t>Social</a:t>
                      </a:r>
                    </a:p>
                    <a:p>
                      <a:pPr algn="ctr"/>
                      <a:r>
                        <a:rPr lang="fr-CA" sz="1600" dirty="0">
                          <a:latin typeface="Atkinson Hyperlegible" pitchFamily="2" charset="0"/>
                        </a:rPr>
                        <a:t>5 questions – 24 points possibles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580499"/>
                  </a:ext>
                </a:extLst>
              </a:tr>
              <a:tr h="3519047">
                <a:tc>
                  <a:txBody>
                    <a:bodyPr/>
                    <a:lstStyle/>
                    <a:p>
                      <a:pPr marL="342900" indent="-342900" algn="l" defTabSz="609722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fr-CA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tkinson Hyperlegible" pitchFamily="2" charset="0"/>
                        <a:ea typeface="+mn-ea"/>
                        <a:cs typeface="+mn-cs"/>
                      </a:endParaRPr>
                    </a:p>
                    <a:p>
                      <a:pPr marL="342900" indent="-342900" algn="l" defTabSz="609722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Vocation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 sociale</a:t>
                      </a:r>
                    </a:p>
                    <a:p>
                      <a:pPr marL="342900" indent="-342900" algn="l" defTabSz="609722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Engagement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 envers la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collectivité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 (soutien à des cause ou organismes communautaires)</a:t>
                      </a:r>
                    </a:p>
                    <a:p>
                      <a:pPr marL="342900" indent="-342900" algn="l" defTabSz="609722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Application de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principes EDI 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(équité, diversité, inclusion)</a:t>
                      </a:r>
                    </a:p>
                    <a:p>
                      <a:pPr marL="342900" indent="-342900" algn="l" defTabSz="609722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Entreprise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détenue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 en tout ou en partie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par des membres des Premières Nations ou Inuits</a:t>
                      </a:r>
                    </a:p>
                    <a:p>
                      <a:pPr marL="342900" indent="-342900" algn="l" defTabSz="609722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Inclusion de membres des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Premières Nations ou Inuits</a:t>
                      </a:r>
                      <a:r>
                        <a:rPr lang="fr-CA" sz="1600" b="0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Atkinson Hyperlegible" pitchFamily="2" charset="0"/>
                          <a:ea typeface="+mn-ea"/>
                          <a:cs typeface="+mn-cs"/>
                        </a:rPr>
                        <a:t>dans la main-d'œuvre</a:t>
                      </a:r>
                      <a:endParaRPr lang="fr-CA" sz="1600" b="0" kern="1200" dirty="0">
                        <a:solidFill>
                          <a:schemeClr val="tx2"/>
                        </a:solidFill>
                        <a:latin typeface="Atkinson Hyperlegible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88331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8439B00E-13A6-8F75-DC73-5F0366637386}"/>
              </a:ext>
            </a:extLst>
          </p:cNvPr>
          <p:cNvSpPr txBox="1"/>
          <p:nvPr/>
        </p:nvSpPr>
        <p:spPr>
          <a:xfrm>
            <a:off x="5700965" y="2017491"/>
            <a:ext cx="6025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</a:rPr>
              <a:t>Entreprise d’économie sociale, entreprise d’insertion, entreprise adaptée, mission exclusivement axée sur social, environnement. éthique, certification en matière de performance sociale (attention : vocation </a:t>
            </a:r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  <a:sym typeface="Symbol" panose="05050102010706020507" pitchFamily="18" charset="2"/>
              </a:rPr>
              <a:t> politique de gestion) </a:t>
            </a:r>
            <a:endParaRPr lang="fr-CA" sz="1600" dirty="0">
              <a:solidFill>
                <a:srgbClr val="130962"/>
              </a:solidFill>
              <a:latin typeface="Atkinson Hyperlegible" pitchFamily="2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01EE48A-1F94-C1F9-8CE2-809EF3EAA8E9}"/>
              </a:ext>
            </a:extLst>
          </p:cNvPr>
          <p:cNvCxnSpPr/>
          <p:nvPr/>
        </p:nvCxnSpPr>
        <p:spPr>
          <a:xfrm>
            <a:off x="5077808" y="2845368"/>
            <a:ext cx="538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1A3F2EC-2A3F-2A2C-3023-1BBFFECF90BC}"/>
              </a:ext>
            </a:extLst>
          </p:cNvPr>
          <p:cNvSpPr txBox="1"/>
          <p:nvPr/>
        </p:nvSpPr>
        <p:spPr>
          <a:xfrm>
            <a:off x="5677379" y="3273282"/>
            <a:ext cx="6025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</a:rPr>
              <a:t>Philanthropie, bénévolat, partenariat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21A931F-4B7A-7B59-DB14-00DE0BB65146}"/>
              </a:ext>
            </a:extLst>
          </p:cNvPr>
          <p:cNvCxnSpPr/>
          <p:nvPr/>
        </p:nvCxnSpPr>
        <p:spPr>
          <a:xfrm>
            <a:off x="5100587" y="3444666"/>
            <a:ext cx="538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6E0157D-98DD-D309-EB3A-967E3F43ADE6}"/>
              </a:ext>
            </a:extLst>
          </p:cNvPr>
          <p:cNvSpPr txBox="1"/>
          <p:nvPr/>
        </p:nvSpPr>
        <p:spPr>
          <a:xfrm>
            <a:off x="5639431" y="4747102"/>
            <a:ext cx="6025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</a:rPr>
              <a:t>% de parts détenues par Premières Nations ou Inuits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85F6A2F-D435-467E-B7C6-F370C1B79443}"/>
              </a:ext>
            </a:extLst>
          </p:cNvPr>
          <p:cNvCxnSpPr/>
          <p:nvPr/>
        </p:nvCxnSpPr>
        <p:spPr>
          <a:xfrm>
            <a:off x="5098826" y="4067047"/>
            <a:ext cx="538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6621018-7E71-41BD-0BC0-6007B8F13F55}"/>
              </a:ext>
            </a:extLst>
          </p:cNvPr>
          <p:cNvSpPr txBox="1"/>
          <p:nvPr/>
        </p:nvSpPr>
        <p:spPr>
          <a:xfrm>
            <a:off x="5645584" y="5718249"/>
            <a:ext cx="6025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</a:rPr>
              <a:t>% d’employés issus des Premières Nations ou Inuits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18A6CE9-68F8-2372-45B9-8A9EF5B35E68}"/>
              </a:ext>
            </a:extLst>
          </p:cNvPr>
          <p:cNvCxnSpPr/>
          <p:nvPr/>
        </p:nvCxnSpPr>
        <p:spPr>
          <a:xfrm>
            <a:off x="5077808" y="4909306"/>
            <a:ext cx="538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59ECA1C-D91C-1E9B-E1E4-1CA30EE8A83A}"/>
              </a:ext>
            </a:extLst>
          </p:cNvPr>
          <p:cNvCxnSpPr/>
          <p:nvPr/>
        </p:nvCxnSpPr>
        <p:spPr>
          <a:xfrm>
            <a:off x="5077808" y="5883769"/>
            <a:ext cx="538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143B24D-D38F-1D8E-B6A6-DCDB4F974E23}"/>
              </a:ext>
            </a:extLst>
          </p:cNvPr>
          <p:cNvSpPr txBox="1"/>
          <p:nvPr/>
        </p:nvSpPr>
        <p:spPr>
          <a:xfrm>
            <a:off x="5691493" y="3837288"/>
            <a:ext cx="6025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30962"/>
                </a:solidFill>
                <a:latin typeface="Atkinson Hyperlegible" pitchFamily="2" charset="0"/>
              </a:rPr>
              <a:t>Entreprise détenue par un groupe « méritant l’équité », pratiques officielles en faveur de l’équité, la diversité et l’inclusion</a:t>
            </a:r>
          </a:p>
        </p:txBody>
      </p:sp>
    </p:spTree>
    <p:extLst>
      <p:ext uri="{BB962C8B-B14F-4D97-AF65-F5344CB8AC3E}">
        <p14:creationId xmlns:p14="http://schemas.microsoft.com/office/powerpoint/2010/main" val="75167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235209"/>
            <a:ext cx="11484429" cy="498598"/>
          </a:xfrm>
          <a:noFill/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Le questionnaire - une variété de choix de réponse pour chaque question</a:t>
            </a:r>
            <a:r>
              <a:rPr lang="fr-CA" sz="3200">
                <a:latin typeface="Atkinson Hyperlegible" pitchFamily="2" charset="0"/>
              </a:rPr>
              <a:t>, exemples :</a:t>
            </a:r>
            <a:endParaRPr lang="fr-CA" sz="3200" dirty="0">
              <a:latin typeface="Atkinson Hyperlegible" pitchFamily="2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877ABBF-DD18-46B8-F3F9-C80602D8FFCF}"/>
              </a:ext>
            </a:extLst>
          </p:cNvPr>
          <p:cNvGrpSpPr/>
          <p:nvPr/>
        </p:nvGrpSpPr>
        <p:grpSpPr>
          <a:xfrm>
            <a:off x="431799" y="1364632"/>
            <a:ext cx="5375236" cy="4809355"/>
            <a:chOff x="431799" y="1364633"/>
            <a:chExt cx="4483330" cy="350318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82231DE-DF27-9364-C4BA-9EF287FD3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1799" y="1364633"/>
              <a:ext cx="4483330" cy="2787793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95B0698-7FBB-FFBB-39EF-5A23744E2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1799" y="4156576"/>
              <a:ext cx="4483330" cy="711237"/>
            </a:xfrm>
            <a:prstGeom prst="rect">
              <a:avLst/>
            </a:prstGeom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D597A185-4A12-27E6-75F1-BB335552FC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1431" y="1374598"/>
            <a:ext cx="6169733" cy="43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66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685600"/>
            <a:ext cx="11484429" cy="498598"/>
          </a:xfrm>
          <a:noFill/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Les pièces justificatives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74650E14-B338-787E-3686-BC0A90C6C9E9}"/>
              </a:ext>
            </a:extLst>
          </p:cNvPr>
          <p:cNvSpPr txBox="1"/>
          <p:nvPr/>
        </p:nvSpPr>
        <p:spPr>
          <a:xfrm>
            <a:off x="1172085" y="2690388"/>
            <a:ext cx="100767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fr-CA" dirty="0">
                <a:solidFill>
                  <a:schemeClr val="tx2"/>
                </a:solidFill>
                <a:latin typeface="Atkinson Hyperlegible" pitchFamily="2" charset="0"/>
              </a:rPr>
              <a:t>Chaque réponse doit être appuyée par </a:t>
            </a:r>
            <a:r>
              <a:rPr lang="fr-CA" u="sng" dirty="0">
                <a:solidFill>
                  <a:schemeClr val="tx2"/>
                </a:solidFill>
                <a:latin typeface="Atkinson Hyperlegible" pitchFamily="2" charset="0"/>
              </a:rPr>
              <a:t>une</a:t>
            </a:r>
            <a:r>
              <a:rPr lang="fr-CA" dirty="0">
                <a:solidFill>
                  <a:schemeClr val="tx2"/>
                </a:solidFill>
                <a:latin typeface="Atkinson Hyperlegible" pitchFamily="2" charset="0"/>
              </a:rPr>
              <a:t> pièce justificative </a:t>
            </a:r>
            <a:r>
              <a:rPr lang="fr-CA" u="sng" dirty="0">
                <a:solidFill>
                  <a:schemeClr val="tx2"/>
                </a:solidFill>
                <a:latin typeface="Atkinson Hyperlegible" pitchFamily="2" charset="0"/>
              </a:rPr>
              <a:t>officielle</a:t>
            </a:r>
            <a:r>
              <a:rPr lang="fr-CA" dirty="0">
                <a:solidFill>
                  <a:schemeClr val="tx2"/>
                </a:solidFill>
                <a:latin typeface="Atkinson Hyperlegible" pitchFamily="2" charset="0"/>
              </a:rPr>
              <a:t> </a:t>
            </a:r>
            <a:br>
              <a:rPr lang="fr-CA" dirty="0">
                <a:solidFill>
                  <a:schemeClr val="tx2"/>
                </a:solidFill>
                <a:latin typeface="Atkinson Hyperlegible" pitchFamily="2" charset="0"/>
              </a:rPr>
            </a:br>
            <a:r>
              <a:rPr lang="fr-CA" dirty="0">
                <a:solidFill>
                  <a:schemeClr val="tx2"/>
                </a:solidFill>
                <a:latin typeface="Atkinson Hyperlegible" pitchFamily="2" charset="0"/>
              </a:rPr>
              <a:t>qui remplit un certain nombre de </a:t>
            </a:r>
            <a:r>
              <a:rPr lang="fr-CA" u="sng" dirty="0">
                <a:solidFill>
                  <a:schemeClr val="tx2"/>
                </a:solidFill>
                <a:latin typeface="Atkinson Hyperlegible" pitchFamily="2" charset="0"/>
              </a:rPr>
              <a:t>critères de validation</a:t>
            </a:r>
            <a:endParaRPr lang="fr-CA" dirty="0">
              <a:solidFill>
                <a:schemeClr val="tx2"/>
              </a:solidFill>
              <a:latin typeface="Atkinson Hyperlegible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E2D39AC-006C-4BFB-6464-E3B5DB1EF819}"/>
              </a:ext>
            </a:extLst>
          </p:cNvPr>
          <p:cNvSpPr txBox="1"/>
          <p:nvPr/>
        </p:nvSpPr>
        <p:spPr>
          <a:xfrm>
            <a:off x="8816069" y="3707011"/>
            <a:ext cx="2699657" cy="923330"/>
          </a:xfrm>
          <a:prstGeom prst="rect">
            <a:avLst/>
          </a:prstGeom>
          <a:solidFill>
            <a:srgbClr val="DFEDFD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fr-CA" sz="1800" dirty="0">
                <a:solidFill>
                  <a:schemeClr val="tx2"/>
                </a:solidFill>
                <a:latin typeface="Atkinson Hyperlegible" pitchFamily="2" charset="0"/>
              </a:rPr>
              <a:t>Portant le nom/logo de l’entreprise, signée, datée ou publique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18240CA-2843-4882-AFFB-57B3CA124BC2}"/>
              </a:ext>
            </a:extLst>
          </p:cNvPr>
          <p:cNvSpPr txBox="1"/>
          <p:nvPr/>
        </p:nvSpPr>
        <p:spPr>
          <a:xfrm>
            <a:off x="1156209" y="2149929"/>
            <a:ext cx="6723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CA" dirty="0">
                <a:solidFill>
                  <a:schemeClr val="accent4"/>
                </a:solidFill>
                <a:latin typeface="Atkinson Hyperlegible" pitchFamily="2" charset="0"/>
              </a:rPr>
              <a:t>Une démarche rigoureuse</a:t>
            </a:r>
          </a:p>
        </p:txBody>
      </p:sp>
      <p:pic>
        <p:nvPicPr>
          <p:cNvPr id="14" name="Graphique 13" descr="Avertissement avec un remplissage uni">
            <a:extLst>
              <a:ext uri="{FF2B5EF4-FFF2-40B4-BE49-F238E27FC236}">
                <a16:creationId xmlns:a16="http://schemas.microsoft.com/office/drawing/2014/main" id="{AE3D4D68-7AB6-20BF-EE31-8ACFF6C79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363" y="2056712"/>
            <a:ext cx="557461" cy="55746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E588A88-2863-B683-F58D-263D1499FF4F}"/>
              </a:ext>
            </a:extLst>
          </p:cNvPr>
          <p:cNvSpPr txBox="1"/>
          <p:nvPr/>
        </p:nvSpPr>
        <p:spPr>
          <a:xfrm rot="20517049">
            <a:off x="5712283" y="5022544"/>
            <a:ext cx="2663684" cy="830997"/>
          </a:xfrm>
          <a:prstGeom prst="rect">
            <a:avLst/>
          </a:prstGeom>
          <a:noFill/>
          <a:ln w="34925">
            <a:solidFill>
              <a:srgbClr val="FF9B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fr-CA" b="1" dirty="0">
                <a:solidFill>
                  <a:schemeClr val="tx2"/>
                </a:solidFill>
                <a:latin typeface="Atkinson Hyperlegible" pitchFamily="2" charset="0"/>
              </a:rPr>
              <a:t>Variables selon la réponse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FAD1F31-5E9C-FE4C-B151-EFA2953644B1}"/>
              </a:ext>
            </a:extLst>
          </p:cNvPr>
          <p:cNvCxnSpPr>
            <a:cxnSpLocks/>
          </p:cNvCxnSpPr>
          <p:nvPr/>
        </p:nvCxnSpPr>
        <p:spPr>
          <a:xfrm>
            <a:off x="10083456" y="3137181"/>
            <a:ext cx="0" cy="510898"/>
          </a:xfrm>
          <a:prstGeom prst="straightConnector1">
            <a:avLst/>
          </a:prstGeom>
          <a:ln w="22225">
            <a:solidFill>
              <a:srgbClr val="FF9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94672C04-9C94-6B0B-89A4-350D0E0E28A5}"/>
              </a:ext>
            </a:extLst>
          </p:cNvPr>
          <p:cNvGrpSpPr/>
          <p:nvPr/>
        </p:nvGrpSpPr>
        <p:grpSpPr>
          <a:xfrm>
            <a:off x="495363" y="3521380"/>
            <a:ext cx="7076843" cy="1156877"/>
            <a:chOff x="479487" y="3211755"/>
            <a:chExt cx="7076843" cy="1005791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F3FD26C-4BED-E474-32DF-54543FD7E45F}"/>
                </a:ext>
              </a:extLst>
            </p:cNvPr>
            <p:cNvSpPr txBox="1"/>
            <p:nvPr/>
          </p:nvSpPr>
          <p:spPr>
            <a:xfrm>
              <a:off x="479487" y="3414801"/>
              <a:ext cx="6281941" cy="802745"/>
            </a:xfrm>
            <a:prstGeom prst="rect">
              <a:avLst/>
            </a:prstGeom>
            <a:solidFill>
              <a:srgbClr val="DFEDFD"/>
            </a:solidFill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r>
                <a:rPr lang="fr-CA" sz="1800" dirty="0">
                  <a:solidFill>
                    <a:schemeClr val="tx2"/>
                  </a:solidFill>
                  <a:latin typeface="Atkinson Hyperlegible" pitchFamily="2" charset="0"/>
                </a:rPr>
                <a:t>Indiqués dans la plateforme </a:t>
              </a:r>
              <a:r>
                <a:rPr lang="fr-CA" sz="1800" u="sng" dirty="0">
                  <a:solidFill>
                    <a:schemeClr val="tx2"/>
                  </a:solidFill>
                  <a:latin typeface="Atkinson Hyperlegible" pitchFamily="2" charset="0"/>
                </a:rPr>
                <a:t>après</a:t>
              </a:r>
              <a:r>
                <a:rPr lang="fr-CA" sz="1800" dirty="0">
                  <a:solidFill>
                    <a:schemeClr val="tx2"/>
                  </a:solidFill>
                  <a:latin typeface="Atkinson Hyperlegible" pitchFamily="2" charset="0"/>
                </a:rPr>
                <a:t> avoir soumis le document &amp; sur notre page web fournisseur</a:t>
              </a:r>
              <a:br>
                <a:rPr lang="fr-CA" sz="1800" dirty="0">
                  <a:solidFill>
                    <a:schemeClr val="tx2"/>
                  </a:solidFill>
                  <a:latin typeface="Atkinson Hyperlegible" pitchFamily="2" charset="0"/>
                </a:rPr>
              </a:br>
              <a:r>
                <a:rPr lang="fr-CA" sz="1800" dirty="0">
                  <a:solidFill>
                    <a:schemeClr val="tx2"/>
                  </a:solidFill>
                  <a:latin typeface="Atkinson Hyperlegible" pitchFamily="2" charset="0"/>
                </a:rPr>
                <a:t>(voir « votre boîte à outils) </a:t>
              </a:r>
            </a:p>
          </p:txBody>
        </p:sp>
        <p:cxnSp>
          <p:nvCxnSpPr>
            <p:cNvPr id="35" name="Connecteur : en angle 34">
              <a:extLst>
                <a:ext uri="{FF2B5EF4-FFF2-40B4-BE49-F238E27FC236}">
                  <a16:creationId xmlns:a16="http://schemas.microsoft.com/office/drawing/2014/main" id="{C385A355-98D6-2358-B4D4-2C6182EFAA91}"/>
                </a:ext>
              </a:extLst>
            </p:cNvPr>
            <p:cNvCxnSpPr>
              <a:cxnSpLocks/>
              <a:endCxn id="22" idx="3"/>
            </p:cNvCxnSpPr>
            <p:nvPr/>
          </p:nvCxnSpPr>
          <p:spPr>
            <a:xfrm rot="10800000" flipV="1">
              <a:off x="6761428" y="3211755"/>
              <a:ext cx="794902" cy="604418"/>
            </a:xfrm>
            <a:prstGeom prst="bentConnector3">
              <a:avLst>
                <a:gd name="adj1" fmla="val -1280"/>
              </a:avLst>
            </a:prstGeom>
            <a:ln w="22225">
              <a:solidFill>
                <a:srgbClr val="FF9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63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685600"/>
            <a:ext cx="11484429" cy="498598"/>
          </a:xfrm>
          <a:noFill/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Les pièces justificatives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99C62FD4-DB7B-BB13-0502-20F8092AA36C}"/>
              </a:ext>
            </a:extLst>
          </p:cNvPr>
          <p:cNvGrpSpPr/>
          <p:nvPr/>
        </p:nvGrpSpPr>
        <p:grpSpPr>
          <a:xfrm>
            <a:off x="6902448" y="2133927"/>
            <a:ext cx="4841290" cy="3733510"/>
            <a:chOff x="302312" y="3011700"/>
            <a:chExt cx="4841290" cy="3733510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995E052D-4904-02EC-09CB-2387BE6B6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7822"/>
            <a:stretch/>
          </p:blipFill>
          <p:spPr>
            <a:xfrm>
              <a:off x="302312" y="3057387"/>
              <a:ext cx="4841290" cy="744813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F2DC2E8E-B468-AE3D-CAD8-F7ED6928D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32977" y="4243627"/>
              <a:ext cx="2501583" cy="2501583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99A177C-8F6B-EAEE-9DE2-69DA26147518}"/>
                </a:ext>
              </a:extLst>
            </p:cNvPr>
            <p:cNvSpPr/>
            <p:nvPr/>
          </p:nvSpPr>
          <p:spPr>
            <a:xfrm>
              <a:off x="3242894" y="3011700"/>
              <a:ext cx="1022815" cy="8608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9D9A66D-77D0-A6BF-5F24-791379DB7DD8}"/>
                </a:ext>
              </a:extLst>
            </p:cNvPr>
            <p:cNvSpPr/>
            <p:nvPr/>
          </p:nvSpPr>
          <p:spPr>
            <a:xfrm>
              <a:off x="4262599" y="4243626"/>
              <a:ext cx="774622" cy="10931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3C69E90-0569-AA7A-2096-B3F67F1A89C5}"/>
                </a:ext>
              </a:extLst>
            </p:cNvPr>
            <p:cNvSpPr/>
            <p:nvPr/>
          </p:nvSpPr>
          <p:spPr>
            <a:xfrm>
              <a:off x="2565635" y="6035744"/>
              <a:ext cx="2501583" cy="2004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Flèche : bas 39">
              <a:extLst>
                <a:ext uri="{FF2B5EF4-FFF2-40B4-BE49-F238E27FC236}">
                  <a16:creationId xmlns:a16="http://schemas.microsoft.com/office/drawing/2014/main" id="{05E9404C-8C14-BA69-1095-554734506921}"/>
                </a:ext>
              </a:extLst>
            </p:cNvPr>
            <p:cNvSpPr/>
            <p:nvPr/>
          </p:nvSpPr>
          <p:spPr bwMode="auto">
            <a:xfrm rot="20015296">
              <a:off x="4276207" y="3886252"/>
              <a:ext cx="262092" cy="273766"/>
            </a:xfrm>
            <a:prstGeom prst="downArrow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fr-CA"/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25EA6E1E-BF24-EDA9-4C9F-5EC83EC47622}"/>
              </a:ext>
            </a:extLst>
          </p:cNvPr>
          <p:cNvSpPr txBox="1"/>
          <p:nvPr/>
        </p:nvSpPr>
        <p:spPr>
          <a:xfrm>
            <a:off x="401540" y="1513247"/>
            <a:ext cx="6079793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</a:rPr>
              <a:t>Si certains de vos documents ont été refusés vous pouvez consulter les raisons de refus dans la plateforme SafeContractor via l’onglet document et :</a:t>
            </a:r>
          </a:p>
          <a:p>
            <a:pPr marL="342900" indent="-342900">
              <a:spcBef>
                <a:spcPts val="600"/>
              </a:spcBef>
              <a:buAutoNum type="alphaLcParenR"/>
            </a:pP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</a:rPr>
              <a:t>Voir quels critères ne sont pas remplis </a:t>
            </a:r>
          </a:p>
          <a:p>
            <a:pPr marL="342900" indent="-342900">
              <a:spcBef>
                <a:spcPts val="600"/>
              </a:spcBef>
              <a:buAutoNum type="alphaLcParenR"/>
            </a:pP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</a:rPr>
              <a:t>Lire le commentaire explicatif de l’équipe de validation </a:t>
            </a:r>
          </a:p>
          <a:p>
            <a:pPr marL="342900" indent="-342900">
              <a:spcBef>
                <a:spcPts val="1800"/>
              </a:spcBef>
              <a:buAutoNum type="alphaLcParenR"/>
            </a:pPr>
            <a:endParaRPr lang="fr-CA" sz="1600" dirty="0">
              <a:solidFill>
                <a:schemeClr val="tx2"/>
              </a:solidFill>
              <a:latin typeface="Atkinson Hyperlegible" pitchFamily="2" charset="0"/>
            </a:endParaRP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7F545F15-0C31-2E03-6F47-ED9F6B59CE57}"/>
              </a:ext>
            </a:extLst>
          </p:cNvPr>
          <p:cNvGrpSpPr/>
          <p:nvPr/>
        </p:nvGrpSpPr>
        <p:grpSpPr>
          <a:xfrm>
            <a:off x="2640648" y="3326249"/>
            <a:ext cx="6307711" cy="2982615"/>
            <a:chOff x="1750000" y="3326249"/>
            <a:chExt cx="6307711" cy="2982615"/>
          </a:xfrm>
        </p:grpSpPr>
        <p:sp>
          <p:nvSpPr>
            <p:cNvPr id="14" name="Flèche : bas 13">
              <a:extLst>
                <a:ext uri="{FF2B5EF4-FFF2-40B4-BE49-F238E27FC236}">
                  <a16:creationId xmlns:a16="http://schemas.microsoft.com/office/drawing/2014/main" id="{E1D91598-D23D-6445-DD66-F38E4B4AAA91}"/>
                </a:ext>
              </a:extLst>
            </p:cNvPr>
            <p:cNvSpPr/>
            <p:nvPr/>
          </p:nvSpPr>
          <p:spPr bwMode="auto">
            <a:xfrm rot="5400000">
              <a:off x="7789782" y="5145613"/>
              <a:ext cx="262092" cy="273766"/>
            </a:xfrm>
            <a:prstGeom prst="downArrow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fr-CA"/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540DFE7D-805F-591A-9381-DCC7E6840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60291"/>
            <a:stretch/>
          </p:blipFill>
          <p:spPr>
            <a:xfrm>
              <a:off x="2013665" y="3326249"/>
              <a:ext cx="4841290" cy="2935244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54E7F86F-708E-4EB3-1F52-418C08E319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92665"/>
            <a:stretch/>
          </p:blipFill>
          <p:spPr>
            <a:xfrm>
              <a:off x="6827357" y="3326249"/>
              <a:ext cx="894243" cy="293524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0D0B69-99D9-CB62-AC09-DFC4C28F4032}"/>
                </a:ext>
              </a:extLst>
            </p:cNvPr>
            <p:cNvSpPr/>
            <p:nvPr/>
          </p:nvSpPr>
          <p:spPr>
            <a:xfrm>
              <a:off x="7156609" y="5860084"/>
              <a:ext cx="564991" cy="4487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6738246-F8F9-FD9D-FAD0-CC9DA815BCBC}"/>
                </a:ext>
              </a:extLst>
            </p:cNvPr>
            <p:cNvSpPr/>
            <p:nvPr/>
          </p:nvSpPr>
          <p:spPr>
            <a:xfrm>
              <a:off x="2121763" y="4401132"/>
              <a:ext cx="363985" cy="12835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BC66074D-5A46-C5F4-2D81-170D979571DB}"/>
                </a:ext>
              </a:extLst>
            </p:cNvPr>
            <p:cNvSpPr txBox="1"/>
            <p:nvPr/>
          </p:nvSpPr>
          <p:spPr>
            <a:xfrm>
              <a:off x="1750000" y="4338248"/>
              <a:ext cx="36766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fr-CA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a)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7C801848-5513-64D5-3A69-9F4A489E804F}"/>
                </a:ext>
              </a:extLst>
            </p:cNvPr>
            <p:cNvSpPr txBox="1"/>
            <p:nvPr/>
          </p:nvSpPr>
          <p:spPr>
            <a:xfrm>
              <a:off x="6765012" y="5930585"/>
              <a:ext cx="36766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fr-CA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11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54657"/>
            <a:ext cx="11328400" cy="498598"/>
          </a:xfrm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Joindre le rapport validé à votre soumission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58AF4AB3-C46C-EEBD-BDB1-0E0C6A793BB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4629" t="17982"/>
          <a:stretch/>
        </p:blipFill>
        <p:spPr>
          <a:xfrm>
            <a:off x="6844586" y="1310802"/>
            <a:ext cx="5108077" cy="5194129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1A7034A5-1F62-32F9-22CE-6BD96C932F3C}"/>
              </a:ext>
            </a:extLst>
          </p:cNvPr>
          <p:cNvSpPr txBox="1"/>
          <p:nvPr/>
        </p:nvSpPr>
        <p:spPr>
          <a:xfrm>
            <a:off x="807499" y="1421944"/>
            <a:ext cx="6271395" cy="4885167"/>
          </a:xfrm>
          <a:prstGeom prst="rect">
            <a:avLst/>
          </a:prstGeom>
        </p:spPr>
        <p:txBody>
          <a:bodyPr vert="horz" wrap="square" lIns="0" tIns="204962" rIns="0" bIns="0" rtlCol="0">
            <a:spAutoFit/>
          </a:bodyPr>
          <a:lstStyle/>
          <a:p>
            <a:pPr marL="420076" indent="-342660" defTabSz="913760">
              <a:spcBef>
                <a:spcPts val="30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Onglet question </a:t>
            </a:r>
          </a:p>
          <a:p>
            <a:pPr marL="420076" indent="-342660" defTabSz="913760">
              <a:spcBef>
                <a:spcPts val="30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Icônes de téléchargement</a:t>
            </a:r>
          </a:p>
          <a:p>
            <a:pPr marL="420076" indent="-342660" defTabSz="913760">
              <a:spcBef>
                <a:spcPts val="30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Télécharger chaque rapport séparément </a:t>
            </a:r>
          </a:p>
          <a:p>
            <a:pPr marL="420076" indent="-342660" defTabSz="913760">
              <a:spcBef>
                <a:spcPts val="30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4 éléments seront vérifiés sur le rapport</a:t>
            </a:r>
          </a:p>
          <a:p>
            <a:pPr marL="1030038" lvl="1" indent="-342900" defTabSz="913760">
              <a:spcBef>
                <a:spcPts val="900"/>
              </a:spcBef>
              <a:buFont typeface="+mj-lt"/>
              <a:buAutoNum type="arabicPeriod"/>
              <a:tabLst>
                <a:tab pos="420076" algn="l"/>
              </a:tabLst>
            </a:pPr>
            <a:r>
              <a:rPr lang="fr-CA" sz="14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La mention « qualifié »</a:t>
            </a:r>
          </a:p>
          <a:p>
            <a:pPr marL="1030038" lvl="1" indent="-342900" defTabSz="913760">
              <a:spcBef>
                <a:spcPts val="900"/>
              </a:spcBef>
              <a:buFont typeface="+mj-lt"/>
              <a:buAutoNum type="arabicPeriod"/>
              <a:tabLst>
                <a:tab pos="420076" algn="l"/>
              </a:tabLst>
            </a:pPr>
            <a:r>
              <a:rPr lang="fr-CA" sz="14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La mention « pointage validé »</a:t>
            </a:r>
          </a:p>
          <a:p>
            <a:pPr marL="1030038" lvl="1" indent="-342900" defTabSz="913760">
              <a:spcBef>
                <a:spcPts val="900"/>
              </a:spcBef>
              <a:buFont typeface="+mj-lt"/>
              <a:buAutoNum type="arabicPeriod"/>
              <a:tabLst>
                <a:tab pos="420076" algn="l"/>
              </a:tabLst>
            </a:pPr>
            <a:r>
              <a:rPr lang="fr-CA" sz="14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Une date de validation antérieure à la date de clôture de votre appel au marché</a:t>
            </a:r>
          </a:p>
          <a:p>
            <a:pPr marL="1030038" lvl="1" indent="-342900" defTabSz="913760">
              <a:spcBef>
                <a:spcPts val="900"/>
              </a:spcBef>
              <a:buFont typeface="+mj-lt"/>
              <a:buAutoNum type="arabicPeriod"/>
              <a:tabLst>
                <a:tab pos="420076" algn="l"/>
              </a:tabLst>
            </a:pPr>
            <a:r>
              <a:rPr lang="fr-CA" sz="14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Une date d’expiration postérieure à la date de clôture de votre appel au marché </a:t>
            </a:r>
            <a:endParaRPr sz="14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defTabSz="913760">
              <a:spcBef>
                <a:spcPts val="3000"/>
              </a:spcBef>
            </a:pPr>
            <a:endParaRPr sz="1800" kern="0" dirty="0">
              <a:solidFill>
                <a:sysClr val="windowText" lastClr="000000"/>
              </a:solidFill>
              <a:latin typeface="Atkinson Hyperlegible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616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DA71B-E766-C7A0-D7D6-490A76F8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87927"/>
            <a:ext cx="11328400" cy="498598"/>
          </a:xfrm>
        </p:spPr>
        <p:txBody>
          <a:bodyPr/>
          <a:lstStyle/>
          <a:p>
            <a:r>
              <a:rPr lang="fr-CA" dirty="0">
                <a:latin typeface="Atkinson Hyperlegible" pitchFamily="2" charset="0"/>
              </a:rPr>
              <a:t>Autres aspects importants à savoir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CBA719B-AFA6-FA1F-5BF7-174492566A3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10323" y="1345366"/>
            <a:ext cx="9924893" cy="743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Pointage</a:t>
            </a: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des questions </a:t>
            </a: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indiqué dans le questionnaire</a:t>
            </a: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(un pointage provisoire se cumule au fur et à mesure que vous remplissez le questionnaire - sujet à validation des pièces justificatives) </a:t>
            </a:r>
          </a:p>
        </p:txBody>
      </p:sp>
      <p:sp>
        <p:nvSpPr>
          <p:cNvPr id="55" name="Half Frame 22">
            <a:extLst>
              <a:ext uri="{FF2B5EF4-FFF2-40B4-BE49-F238E27FC236}">
                <a16:creationId xmlns:a16="http://schemas.microsoft.com/office/drawing/2014/main" id="{15FBF85F-6D6B-E355-C369-E196043C211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 rot="8100000" flipH="1">
            <a:off x="1017812" y="1576873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D0158598-868A-EB30-8853-61550CB51D9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98203" y="2219154"/>
            <a:ext cx="9924893" cy="713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Les </a:t>
            </a: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pièces justificatives </a:t>
            </a: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doivent être soumises </a:t>
            </a: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en français</a:t>
            </a: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, à moins que les dispositions de la Charte de la langue française ne vous permettent l’utilisation d’une autre langue. </a:t>
            </a:r>
            <a:endParaRPr lang="fr-CA" sz="1600" b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sp>
        <p:nvSpPr>
          <p:cNvPr id="58" name="Oval 13">
            <a:extLst>
              <a:ext uri="{FF2B5EF4-FFF2-40B4-BE49-F238E27FC236}">
                <a16:creationId xmlns:a16="http://schemas.microsoft.com/office/drawing/2014/main" id="{CBB22080-9DD8-F43F-60A7-7F19A20DCD93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923693" y="2340938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59" name="Half Frame 22">
            <a:extLst>
              <a:ext uri="{FF2B5EF4-FFF2-40B4-BE49-F238E27FC236}">
                <a16:creationId xmlns:a16="http://schemas.microsoft.com/office/drawing/2014/main" id="{0A9ECAB5-5754-1CBD-E2F9-61B5B73223F4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 rot="8100000" flipH="1">
            <a:off x="1017809" y="2399153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8451114A-88B1-0FF7-1B9B-967A7AAFC4F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422686" y="5899056"/>
            <a:ext cx="9924893" cy="375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Seul le soumissionnaire doit remplir le questionnaire (pas les sous-traitants)</a:t>
            </a:r>
            <a:endParaRPr lang="fr-CA" sz="1600" b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sp>
        <p:nvSpPr>
          <p:cNvPr id="62" name="Oval 13">
            <a:extLst>
              <a:ext uri="{FF2B5EF4-FFF2-40B4-BE49-F238E27FC236}">
                <a16:creationId xmlns:a16="http://schemas.microsoft.com/office/drawing/2014/main" id="{EBBAD53F-38BD-48C0-BAC3-40253779B84D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921745" y="5879926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63" name="Half Frame 22">
            <a:extLst>
              <a:ext uri="{FF2B5EF4-FFF2-40B4-BE49-F238E27FC236}">
                <a16:creationId xmlns:a16="http://schemas.microsoft.com/office/drawing/2014/main" id="{FEFA4D2E-E19D-873D-6317-751F17596B2B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 rot="8100000" flipH="1">
            <a:off x="1003741" y="5938138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66" name="Espace réservé du texte 4">
            <a:extLst>
              <a:ext uri="{FF2B5EF4-FFF2-40B4-BE49-F238E27FC236}">
                <a16:creationId xmlns:a16="http://schemas.microsoft.com/office/drawing/2014/main" id="{E999E26A-3B6B-10ED-4D12-A3AAB2AE76A9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398203" y="2990952"/>
            <a:ext cx="9924893" cy="55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 rapport a une durée de </a:t>
            </a: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validité d’un an </a:t>
            </a: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et peut être joint à toute autre soumission durant cette période</a:t>
            </a:r>
          </a:p>
        </p:txBody>
      </p:sp>
      <p:sp>
        <p:nvSpPr>
          <p:cNvPr id="67" name="Oval 13">
            <a:extLst>
              <a:ext uri="{FF2B5EF4-FFF2-40B4-BE49-F238E27FC236}">
                <a16:creationId xmlns:a16="http://schemas.microsoft.com/office/drawing/2014/main" id="{CD3A9D20-B905-3170-3DCD-D30B35B8C3F1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911573" y="3065768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68" name="Half Frame 22">
            <a:extLst>
              <a:ext uri="{FF2B5EF4-FFF2-40B4-BE49-F238E27FC236}">
                <a16:creationId xmlns:a16="http://schemas.microsoft.com/office/drawing/2014/main" id="{FE86A258-AF13-A909-3406-7C8E2C5E8E0F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 rot="8100000" flipH="1">
            <a:off x="1005692" y="3123983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71" name="Half Frame 22">
            <a:extLst>
              <a:ext uri="{FF2B5EF4-FFF2-40B4-BE49-F238E27FC236}">
                <a16:creationId xmlns:a16="http://schemas.microsoft.com/office/drawing/2014/main" id="{C934CD2B-E27D-C6CF-C697-EC35D19D620B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 rot="8100000" flipH="1">
            <a:off x="1005689" y="3813928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73" name="Oval 13">
            <a:extLst>
              <a:ext uri="{FF2B5EF4-FFF2-40B4-BE49-F238E27FC236}">
                <a16:creationId xmlns:a16="http://schemas.microsoft.com/office/drawing/2014/main" id="{EB93218A-A0B3-F58B-C757-0235617D013B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923693" y="4456950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74" name="Half Frame 22">
            <a:extLst>
              <a:ext uri="{FF2B5EF4-FFF2-40B4-BE49-F238E27FC236}">
                <a16:creationId xmlns:a16="http://schemas.microsoft.com/office/drawing/2014/main" id="{29F8E9AF-E598-94E0-4E8D-06FD86E24362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 rot="8100000" flipH="1">
            <a:off x="1017809" y="4515165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11A74A00-91C4-80F8-E28B-B80957039666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1423774" y="3660815"/>
            <a:ext cx="9924893" cy="582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Certains documents soumis à titre de </a:t>
            </a: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pièces justificatives peuvent expirer </a:t>
            </a: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en cours d’année </a:t>
            </a:r>
            <a:b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</a:b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(ex. certification). Un courriel sera envoyé pour demander une mise à jour du document en question. </a:t>
            </a:r>
            <a:endParaRPr lang="fr-CA" sz="1600" b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sp>
        <p:nvSpPr>
          <p:cNvPr id="76" name="Espace réservé du texte 4">
            <a:extLst>
              <a:ext uri="{FF2B5EF4-FFF2-40B4-BE49-F238E27FC236}">
                <a16:creationId xmlns:a16="http://schemas.microsoft.com/office/drawing/2014/main" id="{12F94D34-6199-D6EC-17E6-96D34EAB09C0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398202" y="4446111"/>
            <a:ext cx="9924893" cy="38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Le fournisseur doit </a:t>
            </a: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se conformer aux réponses </a:t>
            </a: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données dans le questionnaire </a:t>
            </a: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tout au long du contrat </a:t>
            </a:r>
            <a:endParaRPr lang="fr-CA" sz="16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sp>
        <p:nvSpPr>
          <p:cNvPr id="78" name="Oval 13">
            <a:extLst>
              <a:ext uri="{FF2B5EF4-FFF2-40B4-BE49-F238E27FC236}">
                <a16:creationId xmlns:a16="http://schemas.microsoft.com/office/drawing/2014/main" id="{59BD5E6C-7F5D-9BC8-EB18-7400E59C58C6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923693" y="5163949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79" name="Half Frame 22">
            <a:extLst>
              <a:ext uri="{FF2B5EF4-FFF2-40B4-BE49-F238E27FC236}">
                <a16:creationId xmlns:a16="http://schemas.microsoft.com/office/drawing/2014/main" id="{E9E7CDE8-B209-A31F-F34C-4E252E59436C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 rot="8100000" flipH="1">
            <a:off x="1017809" y="5222164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CE40EFD-C85F-69DF-3F86-D27D758F9D8F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1398202" y="5068702"/>
            <a:ext cx="9924893" cy="656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Il est </a:t>
            </a: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possible d’améliorer sa note en tout temps </a:t>
            </a: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et de faire générer un nouveau rapport à utiliser dans une soumission ultérieure  </a:t>
            </a:r>
            <a:endParaRPr lang="fr-CA" sz="1600" b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09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FB2C5-0C67-8D33-D7A3-03F7D31BE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D7A41-83A2-8D6D-6B9D-74B0908D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87927"/>
            <a:ext cx="11328400" cy="498598"/>
          </a:xfrm>
        </p:spPr>
        <p:txBody>
          <a:bodyPr/>
          <a:lstStyle/>
          <a:p>
            <a:r>
              <a:rPr lang="fr-CA" sz="3200" dirty="0">
                <a:latin typeface="Atkinson Hyperlegible" pitchFamily="2" charset="0"/>
              </a:rPr>
              <a:t>Conseil-clé </a:t>
            </a:r>
            <a:r>
              <a:rPr lang="fr-CA" sz="3200" dirty="0">
                <a:solidFill>
                  <a:srgbClr val="2EBF9D"/>
                </a:solidFill>
                <a:latin typeface="Atkinson Hyperlegible" pitchFamily="2" charset="0"/>
                <a:sym typeface="Symbol" panose="05050102010706020507" pitchFamily="18" charset="2"/>
              </a:rPr>
              <a:t>1</a:t>
            </a:r>
            <a:r>
              <a:rPr lang="fr-CA" sz="3200" dirty="0">
                <a:solidFill>
                  <a:srgbClr val="2EBF9D"/>
                </a:solidFill>
                <a:sym typeface="Symbol" panose="05050102010706020507" pitchFamily="18" charset="2"/>
              </a:rPr>
              <a:t> </a:t>
            </a:r>
            <a:r>
              <a:rPr lang="fr-CA" sz="3200" dirty="0">
                <a:latin typeface="Atkinson Hyperlegible" pitchFamily="2" charset="0"/>
              </a:rPr>
              <a:t>: commencez le processus à l’avance</a:t>
            </a:r>
          </a:p>
        </p:txBody>
      </p:sp>
      <p:sp>
        <p:nvSpPr>
          <p:cNvPr id="54" name="Oval 13">
            <a:extLst>
              <a:ext uri="{FF2B5EF4-FFF2-40B4-BE49-F238E27FC236}">
                <a16:creationId xmlns:a16="http://schemas.microsoft.com/office/drawing/2014/main" id="{12A45497-4B3C-6FF3-CB8B-8019C7D0304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098351" y="1600850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58" name="Oval 13">
            <a:extLst>
              <a:ext uri="{FF2B5EF4-FFF2-40B4-BE49-F238E27FC236}">
                <a16:creationId xmlns:a16="http://schemas.microsoft.com/office/drawing/2014/main" id="{7F2C7DE6-E728-1D68-EBC1-1B89329C539C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098351" y="2423130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67" name="Oval 13">
            <a:extLst>
              <a:ext uri="{FF2B5EF4-FFF2-40B4-BE49-F238E27FC236}">
                <a16:creationId xmlns:a16="http://schemas.microsoft.com/office/drawing/2014/main" id="{11A00E5E-F548-4A0D-7B6F-13E723DA93D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086231" y="3147960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70" name="Oval 13">
            <a:extLst>
              <a:ext uri="{FF2B5EF4-FFF2-40B4-BE49-F238E27FC236}">
                <a16:creationId xmlns:a16="http://schemas.microsoft.com/office/drawing/2014/main" id="{DC40855F-0267-E6BC-1E9A-7F65F0F46636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086231" y="3837905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73" name="Oval 13">
            <a:extLst>
              <a:ext uri="{FF2B5EF4-FFF2-40B4-BE49-F238E27FC236}">
                <a16:creationId xmlns:a16="http://schemas.microsoft.com/office/drawing/2014/main" id="{3DA37075-8ECE-F68F-3F03-80AB6A777AC0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1098351" y="4539142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78" name="Oval 13">
            <a:extLst>
              <a:ext uri="{FF2B5EF4-FFF2-40B4-BE49-F238E27FC236}">
                <a16:creationId xmlns:a16="http://schemas.microsoft.com/office/drawing/2014/main" id="{BF686EEC-EB5F-D6A9-A03E-FAC73D754B66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98351" y="5246141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4290DFC3-E0BA-E45B-EEA0-654E2B13072C}"/>
              </a:ext>
            </a:extLst>
          </p:cNvPr>
          <p:cNvSpPr txBox="1">
            <a:spLocks/>
          </p:cNvSpPr>
          <p:nvPr/>
        </p:nvSpPr>
        <p:spPr>
          <a:xfrm>
            <a:off x="1446069" y="1600850"/>
            <a:ext cx="7532158" cy="410425"/>
          </a:xfrm>
          <a:prstGeom prst="rect">
            <a:avLst/>
          </a:prstGeom>
        </p:spPr>
        <p:txBody>
          <a:bodyPr vert="horz" wrap="square" lIns="0" tIns="12057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1">
              <a:spcBef>
                <a:spcPts val="95"/>
              </a:spcBef>
            </a:pPr>
            <a:r>
              <a:rPr lang="fr-CA" sz="2798" dirty="0">
                <a:latin typeface="Atkinson Hyperlegible" pitchFamily="2" charset="0"/>
              </a:rPr>
              <a:t>Pensez</a:t>
            </a:r>
            <a:r>
              <a:rPr lang="fr-CA" sz="2798" spc="-70" dirty="0">
                <a:latin typeface="Atkinson Hyperlegible" pitchFamily="2" charset="0"/>
              </a:rPr>
              <a:t> </a:t>
            </a:r>
            <a:r>
              <a:rPr lang="fr-CA" sz="2798" dirty="0">
                <a:latin typeface="Atkinson Hyperlegible" pitchFamily="2" charset="0"/>
              </a:rPr>
              <a:t>à</a:t>
            </a:r>
            <a:r>
              <a:rPr lang="fr-CA" sz="2798" spc="-65" dirty="0">
                <a:latin typeface="Atkinson Hyperlegible" pitchFamily="2" charset="0"/>
              </a:rPr>
              <a:t> </a:t>
            </a:r>
            <a:r>
              <a:rPr lang="fr-CA" sz="2798" dirty="0">
                <a:latin typeface="Atkinson Hyperlegible" pitchFamily="2" charset="0"/>
              </a:rPr>
              <a:t>prévoir</a:t>
            </a:r>
            <a:r>
              <a:rPr lang="fr-CA" sz="2798" spc="-55" dirty="0">
                <a:latin typeface="Atkinson Hyperlegible" pitchFamily="2" charset="0"/>
              </a:rPr>
              <a:t> </a:t>
            </a:r>
            <a:r>
              <a:rPr lang="fr-CA" sz="2798" dirty="0">
                <a:latin typeface="Atkinson Hyperlegible" pitchFamily="2" charset="0"/>
              </a:rPr>
              <a:t>des</a:t>
            </a:r>
            <a:r>
              <a:rPr lang="fr-CA" sz="2798" spc="-80" dirty="0">
                <a:latin typeface="Atkinson Hyperlegible" pitchFamily="2" charset="0"/>
              </a:rPr>
              <a:t> </a:t>
            </a:r>
            <a:r>
              <a:rPr lang="fr-CA" sz="2798" dirty="0">
                <a:latin typeface="Atkinson Hyperlegible" pitchFamily="2" charset="0"/>
              </a:rPr>
              <a:t>délais</a:t>
            </a:r>
            <a:r>
              <a:rPr lang="fr-CA" sz="2798" spc="-60" dirty="0">
                <a:latin typeface="Atkinson Hyperlegible" pitchFamily="2" charset="0"/>
              </a:rPr>
              <a:t> </a:t>
            </a:r>
            <a:r>
              <a:rPr lang="fr-CA" sz="2798" dirty="0">
                <a:latin typeface="Atkinson Hyperlegible" pitchFamily="2" charset="0"/>
              </a:rPr>
              <a:t>pour</a:t>
            </a:r>
            <a:r>
              <a:rPr lang="fr-CA" sz="2798" spc="-65" dirty="0">
                <a:latin typeface="Atkinson Hyperlegible" pitchFamily="2" charset="0"/>
              </a:rPr>
              <a:t> </a:t>
            </a:r>
            <a:r>
              <a:rPr lang="fr-CA" sz="2798" spc="-50" dirty="0">
                <a:latin typeface="Atkinson Hyperlegible" pitchFamily="2" charset="0"/>
              </a:rPr>
              <a:t>:</a:t>
            </a:r>
            <a:endParaRPr lang="fr-CA" sz="2798" dirty="0">
              <a:latin typeface="Atkinson Hyperlegible" pitchFamily="2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E88A71E0-598E-5865-B8F4-BB095A5A2BA9}"/>
              </a:ext>
            </a:extLst>
          </p:cNvPr>
          <p:cNvSpPr txBox="1"/>
          <p:nvPr/>
        </p:nvSpPr>
        <p:spPr>
          <a:xfrm>
            <a:off x="1506142" y="1927708"/>
            <a:ext cx="10177699" cy="4015699"/>
          </a:xfrm>
          <a:prstGeom prst="rect">
            <a:avLst/>
          </a:prstGeom>
        </p:spPr>
        <p:txBody>
          <a:bodyPr vert="horz" wrap="square" lIns="0" tIns="204962" rIns="0" bIns="0" rtlCol="0">
            <a:spAutoFit/>
          </a:bodyPr>
          <a:lstStyle/>
          <a:p>
            <a:pPr marL="420076" indent="-342660" defTabSz="913760">
              <a:spcBef>
                <a:spcPts val="1613"/>
              </a:spcBef>
              <a:buFont typeface="Arial"/>
              <a:buChar char="•"/>
              <a:tabLst>
                <a:tab pos="420076" algn="l"/>
              </a:tabLst>
            </a:pP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La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validation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de</a:t>
            </a:r>
            <a:r>
              <a:rPr sz="1800" kern="0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votre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demande</a:t>
            </a:r>
            <a:r>
              <a:rPr sz="1800" kern="0" spc="-6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d’accès</a:t>
            </a:r>
            <a:r>
              <a:rPr sz="1800" kern="0" spc="-7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à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800" kern="0" dirty="0" err="1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SafeContactor</a:t>
            </a:r>
            <a:r>
              <a:rPr sz="1800" kern="0" spc="-6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(24</a:t>
            </a:r>
            <a:r>
              <a:rPr sz="1800" kern="0" spc="-8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h)</a:t>
            </a:r>
            <a:endParaRPr sz="18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marL="420076" indent="-342660" defTabSz="913760">
              <a:spcBef>
                <a:spcPts val="1514"/>
              </a:spcBef>
              <a:buFont typeface="Arial"/>
              <a:buChar char="•"/>
              <a:tabLst>
                <a:tab pos="420076" algn="l"/>
              </a:tabLst>
            </a:pP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Rassembler</a:t>
            </a:r>
            <a:r>
              <a:rPr sz="1800" kern="0" spc="-7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les</a:t>
            </a:r>
            <a:r>
              <a:rPr sz="1800" kern="0" spc="-5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pièces</a:t>
            </a:r>
            <a:r>
              <a:rPr sz="1800" kern="0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justificatives</a:t>
            </a:r>
            <a:r>
              <a:rPr sz="1800" kern="0" spc="-6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à</a:t>
            </a:r>
            <a:r>
              <a:rPr sz="1800" kern="0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joindre</a:t>
            </a:r>
            <a:r>
              <a:rPr sz="1800" kern="0" spc="-5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à</a:t>
            </a:r>
            <a:r>
              <a:rPr sz="1800" kern="0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vos</a:t>
            </a:r>
            <a:r>
              <a:rPr sz="1800" kern="0" spc="-5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réponses</a:t>
            </a:r>
            <a:endParaRPr sz="18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marL="420076" indent="-342660" defTabSz="913760">
              <a:spcBef>
                <a:spcPts val="1509"/>
              </a:spcBef>
              <a:buFont typeface="Arial"/>
              <a:buChar char="•"/>
              <a:tabLst>
                <a:tab pos="420076" algn="l"/>
              </a:tabLst>
            </a:pP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cas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échéant,</a:t>
            </a:r>
            <a:r>
              <a:rPr sz="1800" kern="0" spc="-7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faire</a:t>
            </a:r>
            <a:r>
              <a:rPr sz="1800" kern="0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traduire</a:t>
            </a:r>
            <a:r>
              <a:rPr sz="1800" kern="0" spc="-6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des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pièces</a:t>
            </a:r>
            <a:r>
              <a:rPr sz="1800" kern="0" spc="-6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justificatives</a:t>
            </a:r>
            <a:r>
              <a:rPr sz="1800" kern="0" spc="-7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en</a:t>
            </a:r>
            <a:r>
              <a:rPr sz="1800" kern="0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français</a:t>
            </a:r>
            <a:endParaRPr sz="18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marL="420076" indent="-342660" defTabSz="913760">
              <a:spcBef>
                <a:spcPts val="1514"/>
              </a:spcBef>
              <a:buFont typeface="Arial"/>
              <a:buChar char="•"/>
              <a:tabLst>
                <a:tab pos="420076" algn="l"/>
              </a:tabLst>
            </a:pP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La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validation</a:t>
            </a:r>
            <a:r>
              <a:rPr sz="1800" kern="0" spc="-5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de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vos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réponses</a:t>
            </a:r>
            <a:r>
              <a:rPr sz="1800" kern="0" spc="-3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et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des</a:t>
            </a:r>
            <a:r>
              <a:rPr sz="1800" kern="0" spc="-3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pièces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justificatives</a:t>
            </a:r>
            <a:r>
              <a:rPr sz="1800" kern="0" spc="-5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soumises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(48h)</a:t>
            </a:r>
            <a:endParaRPr sz="18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marL="420076" marR="5076" indent="-342660" defTabSz="913760">
              <a:lnSpc>
                <a:spcPts val="2588"/>
              </a:lnSpc>
              <a:spcBef>
                <a:spcPts val="1838"/>
              </a:spcBef>
              <a:buFont typeface="Arial"/>
              <a:buChar char="•"/>
              <a:tabLst>
                <a:tab pos="420076" algn="l"/>
              </a:tabLst>
            </a:pP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cas</a:t>
            </a:r>
            <a:r>
              <a:rPr sz="1800" kern="0" spc="-5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échéant,</a:t>
            </a:r>
            <a:r>
              <a:rPr sz="1800" kern="0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la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validation</a:t>
            </a:r>
            <a:r>
              <a:rPr sz="1800" kern="0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des</a:t>
            </a:r>
            <a:r>
              <a:rPr sz="1800" kern="0" spc="-3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modifications</a:t>
            </a:r>
            <a:r>
              <a:rPr sz="1800" kern="0" spc="-7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apportées</a:t>
            </a:r>
            <a:r>
              <a:rPr sz="1800" kern="0" spc="-5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à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votre</a:t>
            </a:r>
            <a:r>
              <a:rPr sz="1800" kern="0" spc="-3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dossier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en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cas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de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pièces</a:t>
            </a:r>
            <a:r>
              <a:rPr sz="1800" kern="0" spc="-7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justificatives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refusées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(48h)</a:t>
            </a:r>
            <a:endParaRPr sz="18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defTabSz="913760">
              <a:spcBef>
                <a:spcPts val="843"/>
              </a:spcBef>
            </a:pPr>
            <a:endParaRPr sz="1800" kern="0" dirty="0">
              <a:solidFill>
                <a:sysClr val="windowText" lastClr="000000"/>
              </a:solidFill>
              <a:latin typeface="Atkinson Hyperlegible" pitchFamily="2" charset="0"/>
              <a:cs typeface="Calibri"/>
            </a:endParaRPr>
          </a:p>
          <a:p>
            <a:pPr marL="12691" marR="872514" defTabSz="913760">
              <a:lnSpc>
                <a:spcPts val="2158"/>
              </a:lnSpc>
            </a:pPr>
            <a:endParaRPr lang="fr-CA" sz="1800" b="1" kern="0" dirty="0">
              <a:solidFill>
                <a:srgbClr val="003366"/>
              </a:solidFill>
              <a:latin typeface="Atkinson Hyperlegible" pitchFamily="2" charset="0"/>
              <a:cs typeface="Calibri"/>
            </a:endParaRPr>
          </a:p>
          <a:p>
            <a:pPr marL="12691" marR="872514" defTabSz="913760">
              <a:lnSpc>
                <a:spcPts val="2158"/>
              </a:lnSpc>
            </a:pPr>
            <a:r>
              <a:rPr sz="1800" b="1" kern="0" dirty="0" err="1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Pensez</a:t>
            </a:r>
            <a:r>
              <a:rPr sz="1800" b="1" kern="0" spc="-55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spc="-1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également</a:t>
            </a:r>
            <a:r>
              <a:rPr sz="1800" b="1" kern="0" spc="-5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à</a:t>
            </a:r>
            <a:r>
              <a:rPr sz="1800" b="1" kern="0" spc="-5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bien</a:t>
            </a:r>
            <a:r>
              <a:rPr sz="1800" b="1" kern="0" spc="-55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vérifier</a:t>
            </a:r>
            <a:r>
              <a:rPr sz="1800" b="1" kern="0" spc="-5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vos</a:t>
            </a:r>
            <a:r>
              <a:rPr sz="1800" b="1" kern="0" spc="-55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courriers</a:t>
            </a:r>
            <a:r>
              <a:rPr sz="1800" b="1" kern="0" spc="-5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indésirables,</a:t>
            </a:r>
            <a:r>
              <a:rPr sz="1800" b="1" kern="0" spc="-7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car</a:t>
            </a:r>
            <a:r>
              <a:rPr sz="1800" b="1" kern="0" spc="-4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800" b="1" kern="0" dirty="0" err="1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SafeContractor</a:t>
            </a:r>
            <a:r>
              <a:rPr sz="1800" b="1" kern="0" spc="-7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spc="-1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communiquera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plusieurs</a:t>
            </a:r>
            <a:r>
              <a:rPr sz="1800" b="1" kern="0" spc="-55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fois</a:t>
            </a:r>
            <a:r>
              <a:rPr sz="1800" b="1" kern="0" spc="-55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avec</a:t>
            </a:r>
            <a:r>
              <a:rPr sz="1800" b="1" kern="0" spc="-2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vous</a:t>
            </a:r>
            <a:r>
              <a:rPr sz="1800" b="1" kern="0" spc="-4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par</a:t>
            </a:r>
            <a:r>
              <a:rPr sz="1800" b="1" kern="0" spc="-45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courriel</a:t>
            </a:r>
            <a:r>
              <a:rPr sz="1800" b="1" kern="0" spc="-5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pendant</a:t>
            </a:r>
            <a:r>
              <a:rPr sz="1800" b="1" kern="0" spc="-45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le</a:t>
            </a:r>
            <a:r>
              <a:rPr sz="1800" b="1" kern="0" spc="-5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spc="-1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processus</a:t>
            </a:r>
            <a:endParaRPr sz="1800" kern="0" dirty="0">
              <a:solidFill>
                <a:sysClr val="windowText" lastClr="000000"/>
              </a:solidFill>
              <a:latin typeface="Atkinson Hyperlegible" pitchFamily="2" charset="0"/>
              <a:cs typeface="Calibri"/>
            </a:endParaRPr>
          </a:p>
        </p:txBody>
      </p:sp>
      <p:pic>
        <p:nvPicPr>
          <p:cNvPr id="8" name="object 11">
            <a:extLst>
              <a:ext uri="{FF2B5EF4-FFF2-40B4-BE49-F238E27FC236}">
                <a16:creationId xmlns:a16="http://schemas.microsoft.com/office/drawing/2014/main" id="{82D74154-9C1E-7046-E195-E32C9DFE1F4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1547" y="5326284"/>
            <a:ext cx="553608" cy="464868"/>
          </a:xfrm>
          <a:prstGeom prst="rect">
            <a:avLst/>
          </a:prstGeom>
        </p:spPr>
      </p:pic>
      <p:pic>
        <p:nvPicPr>
          <p:cNvPr id="9" name="object 7">
            <a:extLst>
              <a:ext uri="{FF2B5EF4-FFF2-40B4-BE49-F238E27FC236}">
                <a16:creationId xmlns:a16="http://schemas.microsoft.com/office/drawing/2014/main" id="{CCA4DE4F-10FD-1597-052A-B4E4E8413E69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8159" y="1405585"/>
            <a:ext cx="813251" cy="7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0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B0AAA-5B23-2F68-5226-0F36B62B5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015FE9D-3C82-F855-1B8B-AF444987A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097" y="1605432"/>
            <a:ext cx="2751121" cy="34263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71857F-2EFF-97E2-6923-D7D4977D0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74" y="1605431"/>
            <a:ext cx="2640045" cy="3426355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F1ED2A0F-81C4-CD6E-1599-36288C905F6A}"/>
              </a:ext>
            </a:extLst>
          </p:cNvPr>
          <p:cNvSpPr txBox="1"/>
          <p:nvPr/>
        </p:nvSpPr>
        <p:spPr>
          <a:xfrm>
            <a:off x="3377987" y="2513727"/>
            <a:ext cx="244424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58763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0F096C"/>
                </a:solidFill>
                <a:latin typeface="Atkinson Hyperlegible" pitchFamily="2" charset="0"/>
              </a:rPr>
              <a:t>Développer une économie </a:t>
            </a:r>
            <a:r>
              <a:rPr lang="fr-CA" sz="1400" b="1" dirty="0">
                <a:solidFill>
                  <a:srgbClr val="0F096C"/>
                </a:solidFill>
                <a:latin typeface="Atkinson Hyperlegible" pitchFamily="2" charset="0"/>
              </a:rPr>
              <a:t>prospère</a:t>
            </a:r>
            <a:r>
              <a:rPr lang="fr-CA" sz="1400" dirty="0">
                <a:solidFill>
                  <a:srgbClr val="0F096C"/>
                </a:solidFill>
                <a:latin typeface="Atkinson Hyperlegible" pitchFamily="2" charset="0"/>
              </a:rPr>
              <a:t> d’une façon </a:t>
            </a:r>
            <a:r>
              <a:rPr lang="fr-CA" sz="1400" b="1" dirty="0">
                <a:solidFill>
                  <a:srgbClr val="0F096C"/>
                </a:solidFill>
                <a:latin typeface="Atkinson Hyperlegible" pitchFamily="2" charset="0"/>
              </a:rPr>
              <a:t>durable</a:t>
            </a:r>
            <a:r>
              <a:rPr lang="fr-CA" sz="1400" dirty="0">
                <a:solidFill>
                  <a:srgbClr val="0F096C"/>
                </a:solidFill>
                <a:latin typeface="Atkinson Hyperlegible" pitchFamily="2" charset="0"/>
              </a:rPr>
              <a:t>, </a:t>
            </a:r>
            <a:r>
              <a:rPr lang="fr-CA" sz="1400" b="1" dirty="0">
                <a:solidFill>
                  <a:srgbClr val="0F096C"/>
                </a:solidFill>
                <a:latin typeface="Atkinson Hyperlegible" pitchFamily="2" charset="0"/>
              </a:rPr>
              <a:t>verte</a:t>
            </a:r>
            <a:r>
              <a:rPr lang="fr-CA" sz="1400" dirty="0">
                <a:solidFill>
                  <a:srgbClr val="0F096C"/>
                </a:solidFill>
                <a:latin typeface="Atkinson Hyperlegible" pitchFamily="2" charset="0"/>
              </a:rPr>
              <a:t> et </a:t>
            </a:r>
            <a:r>
              <a:rPr lang="fr-CA" sz="1400" b="1" dirty="0">
                <a:solidFill>
                  <a:srgbClr val="0F096C"/>
                </a:solidFill>
                <a:latin typeface="Atkinson Hyperlegible" pitchFamily="2" charset="0"/>
              </a:rPr>
              <a:t>responsable;</a:t>
            </a:r>
            <a:r>
              <a:rPr lang="fr-CA" sz="1400" dirty="0">
                <a:solidFill>
                  <a:srgbClr val="0F096C"/>
                </a:solidFill>
                <a:latin typeface="Atkinson Hyperlegible" pitchFamily="2" charset="0"/>
              </a:rPr>
              <a:t> </a:t>
            </a:r>
          </a:p>
          <a:p>
            <a:pPr marL="265113" indent="-258763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0F096C"/>
                </a:solidFill>
                <a:latin typeface="Atkinson Hyperlegible" pitchFamily="2" charset="0"/>
              </a:rPr>
              <a:t>Utiliser les </a:t>
            </a:r>
            <a:r>
              <a:rPr lang="fr-CA" sz="1400" b="1" dirty="0">
                <a:solidFill>
                  <a:srgbClr val="0F096C"/>
                </a:solidFill>
                <a:latin typeface="Atkinson Hyperlegible" pitchFamily="2" charset="0"/>
              </a:rPr>
              <a:t>marchés publics </a:t>
            </a:r>
            <a:r>
              <a:rPr lang="fr-CA" sz="1400" dirty="0">
                <a:solidFill>
                  <a:srgbClr val="0F096C"/>
                </a:solidFill>
                <a:latin typeface="Atkinson Hyperlegible" pitchFamily="2" charset="0"/>
              </a:rPr>
              <a:t>comme </a:t>
            </a:r>
            <a:r>
              <a:rPr lang="fr-CA" sz="1400" b="1" dirty="0">
                <a:solidFill>
                  <a:srgbClr val="0F096C"/>
                </a:solidFill>
                <a:latin typeface="Atkinson Hyperlegible" pitchFamily="2" charset="0"/>
              </a:rPr>
              <a:t>levier</a:t>
            </a:r>
            <a:r>
              <a:rPr lang="fr-CA" sz="1400" dirty="0">
                <a:solidFill>
                  <a:srgbClr val="0F096C"/>
                </a:solidFill>
                <a:latin typeface="Atkinson Hyperlegible" pitchFamily="2" charset="0"/>
              </a:rPr>
              <a:t> de </a:t>
            </a:r>
            <a:r>
              <a:rPr lang="fr-CA" sz="1400" b="1" dirty="0">
                <a:solidFill>
                  <a:srgbClr val="0F096C"/>
                </a:solidFill>
                <a:latin typeface="Atkinson Hyperlegible" pitchFamily="2" charset="0"/>
              </a:rPr>
              <a:t>croissance durable</a:t>
            </a:r>
            <a:r>
              <a:rPr lang="fr-CA" sz="1400" dirty="0">
                <a:solidFill>
                  <a:srgbClr val="0F096C"/>
                </a:solidFill>
                <a:latin typeface="Atkinson Hyperlegible" pitchFamily="2" charset="0"/>
              </a:rPr>
              <a:t>.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48B44272-5ADA-2473-DE57-F5BEEBFCC835}"/>
              </a:ext>
            </a:extLst>
          </p:cNvPr>
          <p:cNvSpPr txBox="1"/>
          <p:nvPr/>
        </p:nvSpPr>
        <p:spPr>
          <a:xfrm>
            <a:off x="9089962" y="2524341"/>
            <a:ext cx="276534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CA" sz="1400" b="1" dirty="0">
                <a:solidFill>
                  <a:srgbClr val="0F096C"/>
                </a:solidFill>
                <a:latin typeface="Atkinson Hyperlegible" pitchFamily="2" charset="0"/>
              </a:rPr>
              <a:t>Renforcer notre chaîne d’approvisionnement responsable </a:t>
            </a:r>
            <a:r>
              <a:rPr lang="fr-CA" sz="1400" dirty="0">
                <a:solidFill>
                  <a:srgbClr val="0F096C"/>
                </a:solidFill>
                <a:latin typeface="Atkinson Hyperlegible" pitchFamily="2" charset="0"/>
              </a:rPr>
              <a:t>en mettant en œuvre des solutions durables répondant à des critères environnementaux, sociaux et de gouvernance (ESG)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CA" sz="1400" b="1" dirty="0">
                <a:solidFill>
                  <a:srgbClr val="0F096C"/>
                </a:solidFill>
                <a:latin typeface="Atkinson Hyperlegible" pitchFamily="2" charset="0"/>
              </a:rPr>
              <a:t>D’ici fin 2027 </a:t>
            </a:r>
            <a:r>
              <a:rPr lang="fr-CA" sz="1400" dirty="0">
                <a:solidFill>
                  <a:srgbClr val="0F096C"/>
                </a:solidFill>
                <a:latin typeface="Atkinson Hyperlegible" pitchFamily="2" charset="0"/>
              </a:rPr>
              <a:t>:  </a:t>
            </a:r>
            <a:br>
              <a:rPr lang="fr-CA" sz="1400" dirty="0">
                <a:solidFill>
                  <a:srgbClr val="0F096C"/>
                </a:solidFill>
                <a:latin typeface="Atkinson Hyperlegible" pitchFamily="2" charset="0"/>
              </a:rPr>
            </a:br>
            <a:r>
              <a:rPr lang="fr-CA" sz="1400" b="1" dirty="0">
                <a:solidFill>
                  <a:srgbClr val="0F096C"/>
                </a:solidFill>
                <a:latin typeface="Atkinson Hyperlegible" pitchFamily="2" charset="0"/>
              </a:rPr>
              <a:t>50% des contrats </a:t>
            </a:r>
            <a:r>
              <a:rPr lang="fr-CA" sz="1400" dirty="0">
                <a:solidFill>
                  <a:srgbClr val="0F096C"/>
                </a:solidFill>
                <a:latin typeface="Atkinson Hyperlegible" pitchFamily="2" charset="0"/>
              </a:rPr>
              <a:t>avec composantes </a:t>
            </a:r>
            <a:r>
              <a:rPr lang="fr-CA" sz="1400" b="1" dirty="0">
                <a:solidFill>
                  <a:srgbClr val="0F096C"/>
                </a:solidFill>
                <a:latin typeface="Atkinson Hyperlegible" pitchFamily="2" charset="0"/>
              </a:rPr>
              <a:t>responsables</a:t>
            </a:r>
            <a:endParaRPr lang="fr-CA" sz="1400" dirty="0">
              <a:solidFill>
                <a:srgbClr val="0F096C"/>
              </a:solidFill>
              <a:latin typeface="Atkinson Hyperlegible" pitchFamily="2" charset="0"/>
            </a:endParaRPr>
          </a:p>
        </p:txBody>
      </p:sp>
      <p:pic>
        <p:nvPicPr>
          <p:cNvPr id="53" name="Graphique 52" descr="Arrow: Slight curve avec un remplissage uni">
            <a:extLst>
              <a:ext uri="{FF2B5EF4-FFF2-40B4-BE49-F238E27FC236}">
                <a16:creationId xmlns:a16="http://schemas.microsoft.com/office/drawing/2014/main" id="{E27D50E2-FEB9-B26F-A1A9-B538AD55A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29760" flipV="1">
            <a:off x="3371785" y="1518383"/>
            <a:ext cx="914400" cy="914400"/>
          </a:xfrm>
          <a:prstGeom prst="rect">
            <a:avLst/>
          </a:prstGeom>
        </p:spPr>
      </p:pic>
      <p:pic>
        <p:nvPicPr>
          <p:cNvPr id="54" name="Graphique 53" descr="Arrow: Slight curve avec un remplissage uni">
            <a:extLst>
              <a:ext uri="{FF2B5EF4-FFF2-40B4-BE49-F238E27FC236}">
                <a16:creationId xmlns:a16="http://schemas.microsoft.com/office/drawing/2014/main" id="{DCEB970C-55B4-26E2-F0B9-8DF62031C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29760" flipV="1">
            <a:off x="8938764" y="1518383"/>
            <a:ext cx="914400" cy="914400"/>
          </a:xfrm>
          <a:prstGeom prst="rect">
            <a:avLst/>
          </a:prstGeom>
        </p:spPr>
      </p:pic>
      <p:sp>
        <p:nvSpPr>
          <p:cNvPr id="7" name="Titre 8">
            <a:extLst>
              <a:ext uri="{FF2B5EF4-FFF2-40B4-BE49-F238E27FC236}">
                <a16:creationId xmlns:a16="http://schemas.microsoft.com/office/drawing/2014/main" id="{B4D6BC04-F1BB-132E-B77D-1257C689DA5C}"/>
              </a:ext>
            </a:extLst>
          </p:cNvPr>
          <p:cNvSpPr txBox="1">
            <a:spLocks/>
          </p:cNvSpPr>
          <p:nvPr/>
        </p:nvSpPr>
        <p:spPr>
          <a:xfrm>
            <a:off x="431800" y="685600"/>
            <a:ext cx="11328400" cy="4985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dirty="0">
                <a:latin typeface="Atkinson Hyperlegible" pitchFamily="2" charset="0"/>
              </a:rPr>
              <a:t>Contexte et engagements d’Hydro-Québec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6DBCE8E-B133-CDAF-48D1-F62C17EB3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7436" y="5515246"/>
            <a:ext cx="9617128" cy="720969"/>
          </a:xfrm>
          <a:prstGeom prst="roundRect">
            <a:avLst>
              <a:gd name="adj" fmla="val 9865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>
                <a:solidFill>
                  <a:schemeClr val="tx2"/>
                </a:solidFill>
                <a:latin typeface="Atkinson Hyperlegible" pitchFamily="50" charset="0"/>
              </a:rPr>
              <a:t>S’inscrire dans une </a:t>
            </a:r>
            <a:r>
              <a:rPr lang="fr-CA" sz="1600" b="1" dirty="0">
                <a:solidFill>
                  <a:schemeClr val="tx2"/>
                </a:solidFill>
                <a:latin typeface="Atkinson Hyperlegible" pitchFamily="50" charset="0"/>
              </a:rPr>
              <a:t>vision collective à long terme </a:t>
            </a:r>
            <a:r>
              <a:rPr lang="fr-CA" sz="1600" dirty="0">
                <a:solidFill>
                  <a:schemeClr val="tx2"/>
                </a:solidFill>
                <a:latin typeface="Atkinson Hyperlegible" pitchFamily="50" charset="0"/>
              </a:rPr>
              <a:t>qui prend en compte le </a:t>
            </a:r>
            <a:r>
              <a:rPr lang="fr-CA" sz="1600" b="1" dirty="0">
                <a:solidFill>
                  <a:schemeClr val="tx2"/>
                </a:solidFill>
                <a:latin typeface="Atkinson Hyperlegible" pitchFamily="50" charset="0"/>
              </a:rPr>
              <a:t>caractère indissociable </a:t>
            </a:r>
            <a:r>
              <a:rPr lang="fr-CA" sz="1600" dirty="0">
                <a:solidFill>
                  <a:schemeClr val="tx2"/>
                </a:solidFill>
                <a:latin typeface="Atkinson Hyperlegible" pitchFamily="50" charset="0"/>
              </a:rPr>
              <a:t>des </a:t>
            </a:r>
            <a:r>
              <a:rPr lang="fr-CA" sz="1600" b="1" dirty="0">
                <a:solidFill>
                  <a:schemeClr val="tx2"/>
                </a:solidFill>
                <a:latin typeface="Atkinson Hyperlegible" pitchFamily="50" charset="0"/>
              </a:rPr>
              <a:t>dimensions environnementale, sociale et économique </a:t>
            </a:r>
            <a:r>
              <a:rPr lang="fr-CA" sz="1600" dirty="0">
                <a:solidFill>
                  <a:schemeClr val="tx2"/>
                </a:solidFill>
                <a:latin typeface="Atkinson Hyperlegible" pitchFamily="50" charset="0"/>
              </a:rPr>
              <a:t>des activités de développement </a:t>
            </a:r>
            <a:endParaRPr lang="fr-CA" sz="1100" dirty="0">
              <a:solidFill>
                <a:schemeClr val="tx2"/>
              </a:solidFill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02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Conseil-clé </a:t>
            </a:r>
            <a:r>
              <a:rPr lang="fr-CA" sz="3200" dirty="0">
                <a:solidFill>
                  <a:srgbClr val="2EBF9D"/>
                </a:solidFill>
                <a:latin typeface="Atkinson Hyperlegible" pitchFamily="2" charset="0"/>
                <a:sym typeface="Symbol" panose="05050102010706020507" pitchFamily="18" charset="2"/>
              </a:rPr>
              <a:t>2</a:t>
            </a:r>
            <a:r>
              <a:rPr lang="fr-CA" sz="3200" dirty="0">
                <a:latin typeface="Atkinson Hyperlegible" pitchFamily="2" charset="0"/>
                <a:sym typeface="Symbol" panose="05050102010706020507" pitchFamily="18" charset="2"/>
              </a:rPr>
              <a:t> </a:t>
            </a:r>
            <a:r>
              <a:rPr lang="fr-CA" sz="3200" dirty="0">
                <a:latin typeface="Atkinson Hyperlegible" pitchFamily="2" charset="0"/>
              </a:rPr>
              <a:t>: identifiez un allié dans votre entreprise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sp>
        <p:nvSpPr>
          <p:cNvPr id="7" name="object 9">
            <a:extLst>
              <a:ext uri="{FF2B5EF4-FFF2-40B4-BE49-F238E27FC236}">
                <a16:creationId xmlns:a16="http://schemas.microsoft.com/office/drawing/2014/main" id="{112A3B82-57C8-E274-B776-10C602C14CE2}"/>
              </a:ext>
            </a:extLst>
          </p:cNvPr>
          <p:cNvSpPr txBox="1">
            <a:spLocks/>
          </p:cNvSpPr>
          <p:nvPr/>
        </p:nvSpPr>
        <p:spPr>
          <a:xfrm>
            <a:off x="1446069" y="2060803"/>
            <a:ext cx="9840602" cy="3979415"/>
          </a:xfrm>
          <a:prstGeom prst="rect">
            <a:avLst/>
          </a:prstGeom>
        </p:spPr>
        <p:txBody>
          <a:bodyPr vert="horz" wrap="square" lIns="0" tIns="12057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1">
              <a:spcBef>
                <a:spcPts val="95"/>
              </a:spcBef>
            </a:pPr>
            <a:r>
              <a:rPr lang="fr-CA" sz="2400" dirty="0">
                <a:latin typeface="Atkinson Hyperlegible" pitchFamily="2" charset="0"/>
              </a:rPr>
              <a:t>Sollicitez l’aide d’une personne de votre entreprise, connaissant :</a:t>
            </a:r>
          </a:p>
          <a:p>
            <a:pPr marL="469891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CA" sz="2400" b="0" dirty="0">
                <a:latin typeface="Atkinson Hyperlegible" pitchFamily="2" charset="0"/>
              </a:rPr>
              <a:t>les notions de développement durable </a:t>
            </a:r>
          </a:p>
          <a:p>
            <a:pPr marL="469891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CA" sz="2400" b="0" dirty="0">
                <a:latin typeface="Atkinson Hyperlegible" pitchFamily="2" charset="0"/>
              </a:rPr>
              <a:t>les politiques de gestion de votre entreprise</a:t>
            </a:r>
          </a:p>
          <a:p>
            <a:pPr marL="1029798" lvl="1" indent="-342660" defTabSz="913760">
              <a:spcBef>
                <a:spcPts val="12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Prévenez cette personne à l’avance</a:t>
            </a:r>
          </a:p>
          <a:p>
            <a:pPr marL="1029798" lvl="1" indent="-342660" defTabSz="913760">
              <a:spcBef>
                <a:spcPts val="12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Montrez-lui les questions et pièces justificatives requises</a:t>
            </a:r>
          </a:p>
          <a:p>
            <a:pPr marL="12691">
              <a:spcBef>
                <a:spcPts val="1200"/>
              </a:spcBef>
            </a:pPr>
            <a:r>
              <a:rPr lang="fr-CA" sz="2400" b="0" dirty="0">
                <a:latin typeface="Atkinson Hyperlegible" pitchFamily="2" charset="0"/>
              </a:rPr>
              <a:t> </a:t>
            </a:r>
          </a:p>
          <a:p>
            <a:pPr marL="12691">
              <a:spcBef>
                <a:spcPts val="1200"/>
              </a:spcBef>
            </a:pPr>
            <a:r>
              <a:rPr lang="fr-CA" sz="2400" dirty="0">
                <a:latin typeface="Atkinson Hyperlegible" pitchFamily="2" charset="0"/>
              </a:rPr>
              <a:t>Consultez les outils de soutien mis à votre disposition par Hydro-Québec et SafeContractor</a:t>
            </a:r>
          </a:p>
          <a:p>
            <a:pPr marL="12691">
              <a:spcBef>
                <a:spcPts val="1200"/>
              </a:spcBef>
            </a:pPr>
            <a:endParaRPr lang="fr-CA" sz="2400" b="0" dirty="0">
              <a:latin typeface="Atkinson Hyperlegible" pitchFamily="2" charset="0"/>
            </a:endParaRPr>
          </a:p>
        </p:txBody>
      </p:sp>
      <p:pic>
        <p:nvPicPr>
          <p:cNvPr id="2" name="object 7">
            <a:extLst>
              <a:ext uri="{FF2B5EF4-FFF2-40B4-BE49-F238E27FC236}">
                <a16:creationId xmlns:a16="http://schemas.microsoft.com/office/drawing/2014/main" id="{43F25B26-3664-EE83-90DE-99669F94B5D8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1765" y="1784629"/>
            <a:ext cx="813251" cy="759948"/>
          </a:xfrm>
          <a:prstGeom prst="rect">
            <a:avLst/>
          </a:prstGeom>
        </p:spPr>
      </p:pic>
      <p:pic>
        <p:nvPicPr>
          <p:cNvPr id="10" name="object 7">
            <a:extLst>
              <a:ext uri="{FF2B5EF4-FFF2-40B4-BE49-F238E27FC236}">
                <a16:creationId xmlns:a16="http://schemas.microsoft.com/office/drawing/2014/main" id="{A973A732-2E5C-B29B-872F-DBCBCB8330F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1765" y="4692104"/>
            <a:ext cx="813251" cy="7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99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62AB1-1754-7170-5B57-1C8D44963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57A31-F5FF-7F80-D789-7339911E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87927"/>
            <a:ext cx="11328400" cy="498598"/>
          </a:xfrm>
        </p:spPr>
        <p:txBody>
          <a:bodyPr/>
          <a:lstStyle/>
          <a:p>
            <a:r>
              <a:rPr lang="fr-CA" sz="3200" dirty="0">
                <a:latin typeface="Atkinson Hyperlegible" pitchFamily="2" charset="0"/>
              </a:rPr>
              <a:t>Soutien accessible via SafeContractor </a:t>
            </a:r>
            <a:endParaRPr lang="fr-CA" sz="3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692BA6-9C1A-205C-BCFC-275C35F5ECF0}"/>
              </a:ext>
            </a:extLst>
          </p:cNvPr>
          <p:cNvSpPr txBox="1"/>
          <p:nvPr/>
        </p:nvSpPr>
        <p:spPr>
          <a:xfrm>
            <a:off x="431799" y="1362754"/>
            <a:ext cx="9674101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Un agent attitré vous prend en charge dès votre inscription (appels et courriels)</a:t>
            </a:r>
          </a:p>
          <a:p>
            <a:pPr marL="534988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Aide ou clavardage dans la plateforme </a:t>
            </a:r>
          </a:p>
          <a:p>
            <a:pPr marL="534988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Séances d’information en ligne sur notre questionnaire « Pause-Café Hydro-Québec »</a:t>
            </a:r>
          </a:p>
          <a:p>
            <a:pPr marL="534988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Capsules vidéo sur le questionnaire DD à venir</a:t>
            </a:r>
          </a:p>
          <a:p>
            <a:pPr marL="534988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Séances d’information en personne prévue en septembre</a:t>
            </a:r>
          </a:p>
          <a:p>
            <a:pPr marL="534988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Courriel : service.cognibox@alcumus.com</a:t>
            </a:r>
          </a:p>
          <a:p>
            <a:pPr marL="534988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Téléphone : 1 877 746-5653 (option 5)	</a:t>
            </a:r>
          </a:p>
          <a:p>
            <a:pPr marL="534988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Possibilité de les avertir d’une date de clôture d’AM proche </a:t>
            </a:r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9B91E198-7C3D-7A64-1124-C2F3E140E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737"/>
          <a:stretch/>
        </p:blipFill>
        <p:spPr>
          <a:xfrm>
            <a:off x="8575952" y="1803340"/>
            <a:ext cx="1822461" cy="686518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77F019AA-488F-266C-882D-8C972E48B9CF}"/>
              </a:ext>
            </a:extLst>
          </p:cNvPr>
          <p:cNvGrpSpPr/>
          <p:nvPr/>
        </p:nvGrpSpPr>
        <p:grpSpPr>
          <a:xfrm>
            <a:off x="5161973" y="1936441"/>
            <a:ext cx="3080916" cy="498599"/>
            <a:chOff x="6670623" y="5547657"/>
            <a:chExt cx="3524742" cy="614812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34772C5-114B-1A59-AE69-B5DDDF1AD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0623" y="5547657"/>
              <a:ext cx="3524742" cy="55252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345840-F9EC-6E88-659E-9F9233751351}"/>
                </a:ext>
              </a:extLst>
            </p:cNvPr>
            <p:cNvSpPr/>
            <p:nvPr/>
          </p:nvSpPr>
          <p:spPr bwMode="auto">
            <a:xfrm>
              <a:off x="6670623" y="5547657"/>
              <a:ext cx="1849034" cy="614812"/>
            </a:xfrm>
            <a:prstGeom prst="rect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2800840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DA71B-E766-C7A0-D7D6-490A76F8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18" y="436301"/>
            <a:ext cx="11328400" cy="498598"/>
          </a:xfrm>
        </p:spPr>
        <p:txBody>
          <a:bodyPr/>
          <a:lstStyle/>
          <a:p>
            <a:r>
              <a:rPr lang="fr-CA" sz="3200" dirty="0">
                <a:latin typeface="Atkinson Hyperlegible" pitchFamily="2" charset="0"/>
              </a:rPr>
              <a:t>Les bénéfices du questionnaire et d’une démarche DD pour les fournisseurs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A6921C-87B4-B463-7305-6823504AC73C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33720" y="1638354"/>
            <a:ext cx="9750140" cy="8186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5FC8AA8-EB8B-1FE8-AA06-880492772C5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50871" y="1702051"/>
            <a:ext cx="8609114" cy="710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" lvl="1" indent="0">
              <a:lnSpc>
                <a:spcPct val="100000"/>
              </a:lnSpc>
              <a:buNone/>
            </a:pPr>
            <a:r>
              <a:rPr lang="fr-CA" sz="200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Obtenir une reconnaissance des mesures DD prises par l'entreprise </a:t>
            </a:r>
            <a:r>
              <a:rPr lang="fr-CA" sz="20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et augmenter ses chances d’obtenir des contrats</a:t>
            </a:r>
            <a:endParaRPr lang="fr-CA" sz="2000" dirty="0">
              <a:solidFill>
                <a:schemeClr val="tx2"/>
              </a:solidFill>
              <a:latin typeface="Atkinson Hyperlegible" pitchFamily="2" charset="0"/>
              <a:ea typeface="+mn-lt"/>
              <a:cs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26494F-093B-72AA-5940-CAF522A3FA7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933720" y="2601662"/>
            <a:ext cx="9750140" cy="818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>
              <a:latin typeface="Atkinson Hyperlegible" pitchFamily="2" charset="0"/>
            </a:endParaRP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4E0D27F7-4E1B-A3B9-62B4-FB42FBD3EA6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18400" y="2644173"/>
            <a:ext cx="8594836" cy="750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b="0" dirty="0">
                <a:solidFill>
                  <a:schemeClr val="tx2"/>
                </a:solidFill>
                <a:ea typeface="+mn-lt"/>
                <a:cs typeface="+mn-lt"/>
              </a:rPr>
              <a:t>S’auto-évaluer et avoir des lignes directrices pour s’améliorer</a:t>
            </a:r>
            <a:endParaRPr lang="fr-FR" sz="2000" b="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FF2413B4-CA89-5603-3960-8D729E32C190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1343250" y="1911960"/>
            <a:ext cx="442395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20" name="Half Frame 22">
            <a:extLst>
              <a:ext uri="{FF2B5EF4-FFF2-40B4-BE49-F238E27FC236}">
                <a16:creationId xmlns:a16="http://schemas.microsoft.com/office/drawing/2014/main" id="{6ECECF9E-0F37-9916-7775-EE93A27A2B9E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 rot="8100000" flipH="1">
            <a:off x="1437368" y="1990723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DD6EF8A5-AC44-A5FB-63DD-B9F96C8F8A27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1324856" y="2847904"/>
            <a:ext cx="442395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22" name="Half Frame 22">
            <a:extLst>
              <a:ext uri="{FF2B5EF4-FFF2-40B4-BE49-F238E27FC236}">
                <a16:creationId xmlns:a16="http://schemas.microsoft.com/office/drawing/2014/main" id="{338146F1-551A-D50F-CADA-4C43D94670F1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 rot="8100000" flipH="1">
            <a:off x="1418975" y="2926667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EBBE95-523C-6250-BB55-ED96D1B04011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933720" y="3567641"/>
            <a:ext cx="9750140" cy="818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D3283A25-64E4-4629-6DEF-73C2FA433A2F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870689" y="3619832"/>
            <a:ext cx="8609114" cy="756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Prendre de l’avance sur une tendance de marché en développement et de fort probables futures exigences réglementaires</a:t>
            </a: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FC0528A8-4051-8DAB-55B6-65F358B2513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350546" y="3827554"/>
            <a:ext cx="442395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26" name="Half Frame 22">
            <a:extLst>
              <a:ext uri="{FF2B5EF4-FFF2-40B4-BE49-F238E27FC236}">
                <a16:creationId xmlns:a16="http://schemas.microsoft.com/office/drawing/2014/main" id="{63A1B740-B5CB-A04D-58CF-4ABC34A4623A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 rot="8100000" flipH="1">
            <a:off x="1444665" y="3906317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A6B523-D0C1-3B42-5367-739F2BE086E0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925777" y="4533653"/>
            <a:ext cx="9750140" cy="818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3F461A4D-292E-477B-67B9-FA1413821007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1862746" y="4585844"/>
            <a:ext cx="8609114" cy="756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Améliorer la résilience de l’entreprise aux turbulences climatiques et économiques </a:t>
            </a:r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id="{F503AEA6-17CC-5270-2D9B-41F7B4A32253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1342603" y="4793566"/>
            <a:ext cx="442395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33" name="Half Frame 22">
            <a:extLst>
              <a:ext uri="{FF2B5EF4-FFF2-40B4-BE49-F238E27FC236}">
                <a16:creationId xmlns:a16="http://schemas.microsoft.com/office/drawing/2014/main" id="{639619AE-269A-8EE0-8113-4FFF8B364DCA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 rot="8100000" flipH="1">
            <a:off x="1436722" y="4872329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01AB1C-0D0F-8847-218D-FC999818D25A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912744" y="5508818"/>
            <a:ext cx="9750140" cy="818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01E8D3AF-F085-646B-B00F-F6323F8A1BE9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1849713" y="5561009"/>
            <a:ext cx="8609114" cy="756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À moyen terme : faire des économies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DF2EEF3A-B923-F2E2-30CC-AD1B9FE60DA5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1329570" y="5733106"/>
            <a:ext cx="442395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37" name="Half Frame 22">
            <a:extLst>
              <a:ext uri="{FF2B5EF4-FFF2-40B4-BE49-F238E27FC236}">
                <a16:creationId xmlns:a16="http://schemas.microsoft.com/office/drawing/2014/main" id="{99FBDBD5-9920-8D7F-F38C-1C3DE443D62F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 rot="8100000" flipH="1">
            <a:off x="1423689" y="5811869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094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D87C28D-1896-42CC-90D3-3544BF3303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2975" y="2197895"/>
            <a:ext cx="10469212" cy="24622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4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Période de question </a:t>
            </a:r>
            <a:br>
              <a:rPr kumimoji="0" lang="fr-CA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</a:br>
            <a:br>
              <a:rPr kumimoji="0" lang="fr-CA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</a:br>
            <a:r>
              <a:rPr kumimoji="0" lang="fr-CA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Merci d’écrire vos questions dans le module questions-réponses de Teams</a:t>
            </a:r>
          </a:p>
        </p:txBody>
      </p:sp>
    </p:spTree>
    <p:extLst>
      <p:ext uri="{BB962C8B-B14F-4D97-AF65-F5344CB8AC3E}">
        <p14:creationId xmlns:p14="http://schemas.microsoft.com/office/powerpoint/2010/main" val="940233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50BCBFB-67F3-43FC-A62F-56AD4D1BE0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22358" y="2321798"/>
            <a:ext cx="3117933" cy="1107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Merci 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371040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id="{7D0DFC86-4074-9DA1-1FEF-56AB3582B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>
          <a:xfrm>
            <a:off x="0" y="0"/>
            <a:ext cx="12192000" cy="6426200"/>
          </a:xfr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8EB3E8C-DBD1-4A44-BF9C-F8BBDCC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5400000">
            <a:off x="2468659" y="-579478"/>
            <a:ext cx="2654191" cy="7585160"/>
          </a:xfrm>
        </p:spPr>
        <p:txBody>
          <a:bodyPr/>
          <a:lstStyle/>
          <a:p>
            <a:r>
              <a:rPr lang="fr-CA" dirty="0"/>
              <a:t>Objectif</a:t>
            </a:r>
          </a:p>
          <a:p>
            <a:pPr lvl="1"/>
            <a:r>
              <a:rPr lang="fr-CA" dirty="0"/>
              <a:t>Avoir un portrait des pratiques générales de nos fournisseurs en développement durable &amp; encourager l’amélioration de ces pratiques en récompensant leur mise en place</a:t>
            </a:r>
          </a:p>
        </p:txBody>
      </p:sp>
    </p:spTree>
    <p:extLst>
      <p:ext uri="{BB962C8B-B14F-4D97-AF65-F5344CB8AC3E}">
        <p14:creationId xmlns:p14="http://schemas.microsoft.com/office/powerpoint/2010/main" val="342788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Méthode d’évaluation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A3474FF0-00E5-60C1-E64E-8E2C5A11C035}"/>
              </a:ext>
            </a:extLst>
          </p:cNvPr>
          <p:cNvSpPr txBox="1"/>
          <p:nvPr/>
        </p:nvSpPr>
        <p:spPr>
          <a:xfrm>
            <a:off x="458512" y="1864233"/>
            <a:ext cx="109070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Un questionnaire de </a:t>
            </a:r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16 questions 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sur vos pratiques </a:t>
            </a:r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générales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 en DD</a:t>
            </a:r>
          </a:p>
          <a:p>
            <a:pPr marL="171450" indent="-1714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À remplir sur la plateforme d’un </a:t>
            </a:r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partenaire externe 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(</a:t>
            </a:r>
            <a:r>
              <a:rPr lang="fr-CA" sz="2000" dirty="0" err="1">
                <a:solidFill>
                  <a:schemeClr val="tx2"/>
                </a:solidFill>
                <a:latin typeface="Atkinson Hyperlegible" pitchFamily="50" charset="0"/>
              </a:rPr>
              <a:t>SafeContractor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)</a:t>
            </a:r>
          </a:p>
          <a:p>
            <a:pPr marL="171450" indent="-1714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Des </a:t>
            </a:r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pièces justificatives 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officielles à fournir qui seront </a:t>
            </a:r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évaluées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 par ce partenaire </a:t>
            </a:r>
          </a:p>
          <a:p>
            <a:pPr marL="171450" indent="-1714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Obtention d’un </a:t>
            </a:r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score sur 100% 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(3 à 12 points par question) qui sera utilisé pour </a:t>
            </a:r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bonifier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 votre soumission (jusqu’à 10% de la décision)</a:t>
            </a:r>
          </a:p>
          <a:p>
            <a:pPr marL="171450" indent="-1714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Téléchargement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 d’un questionnaire validé </a:t>
            </a:r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à joindre à vos documents de soumission 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ou à votre dossier de qualification</a:t>
            </a:r>
          </a:p>
        </p:txBody>
      </p:sp>
    </p:spTree>
    <p:extLst>
      <p:ext uri="{BB962C8B-B14F-4D97-AF65-F5344CB8AC3E}">
        <p14:creationId xmlns:p14="http://schemas.microsoft.com/office/powerpoint/2010/main" val="165087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AA5F0-1E47-AC13-C1A7-219EF6C69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BE86D6D-3268-EDAD-B311-E0BE660D0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44274"/>
            <a:ext cx="11328400" cy="498598"/>
          </a:xfrm>
        </p:spPr>
        <p:txBody>
          <a:bodyPr vert="horz"/>
          <a:lstStyle/>
          <a:p>
            <a:r>
              <a:rPr lang="fr-CA" dirty="0"/>
              <a:t>Séquence de déploiement du questionnaire de DD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52680E-3D2B-F0F9-5B0E-D11A4F0DC51D}"/>
              </a:ext>
            </a:extLst>
          </p:cNvPr>
          <p:cNvSpPr txBox="1"/>
          <p:nvPr/>
        </p:nvSpPr>
        <p:spPr>
          <a:xfrm>
            <a:off x="431801" y="1676167"/>
            <a:ext cx="877066" cy="309289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2023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918B50B-D9D4-CB73-2112-53675CDEEBCF}"/>
              </a:ext>
            </a:extLst>
          </p:cNvPr>
          <p:cNvSpPr txBox="1"/>
          <p:nvPr/>
        </p:nvSpPr>
        <p:spPr>
          <a:xfrm>
            <a:off x="7557069" y="1676167"/>
            <a:ext cx="877065" cy="365701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2026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462C8484-7751-5C43-93D3-C680575E1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1" y="2263966"/>
            <a:ext cx="11328400" cy="367393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accent3"/>
              </a:gs>
              <a:gs pos="6000">
                <a:srgbClr val="F7E500"/>
              </a:gs>
              <a:gs pos="19000">
                <a:srgbClr val="2EBF9D"/>
              </a:gs>
              <a:gs pos="46000">
                <a:schemeClr val="accent1"/>
              </a:gs>
              <a:gs pos="68000">
                <a:schemeClr val="accent2"/>
              </a:gs>
              <a:gs pos="89000">
                <a:schemeClr val="tx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1E10D83-216D-C6D4-F72E-191232422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7069" y="1691148"/>
            <a:ext cx="0" cy="15897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242F89EC-3C80-338F-7E33-E8A0126D0B85}"/>
              </a:ext>
            </a:extLst>
          </p:cNvPr>
          <p:cNvSpPr txBox="1"/>
          <p:nvPr/>
        </p:nvSpPr>
        <p:spPr>
          <a:xfrm>
            <a:off x="403365" y="2804117"/>
            <a:ext cx="5961049" cy="1045880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Critère </a:t>
            </a:r>
            <a:r>
              <a:rPr lang="fr-CA" sz="1800" b="1" dirty="0">
                <a:solidFill>
                  <a:schemeClr val="tx2"/>
                </a:solidFill>
                <a:latin typeface="Atkinson Hyperlegible" pitchFamily="50" charset="0"/>
              </a:rPr>
              <a:t>de valorisation</a:t>
            </a:r>
          </a:p>
          <a:p>
            <a:pPr>
              <a:spcBef>
                <a:spcPts val="1200"/>
              </a:spcBef>
            </a:pPr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Demandé dans un </a:t>
            </a:r>
            <a:r>
              <a:rPr lang="fr-CA" sz="1800" b="1" dirty="0">
                <a:solidFill>
                  <a:schemeClr val="tx2"/>
                </a:solidFill>
                <a:latin typeface="Atkinson Hyperlegible" pitchFamily="50" charset="0"/>
              </a:rPr>
              <a:t>% croissant </a:t>
            </a:r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des appels au marché (80% en 2024)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E7DCE3-D2D6-6D0F-E469-7A4CC76BF12E}"/>
              </a:ext>
            </a:extLst>
          </p:cNvPr>
          <p:cNvSpPr txBox="1"/>
          <p:nvPr/>
        </p:nvSpPr>
        <p:spPr>
          <a:xfrm>
            <a:off x="6384804" y="976259"/>
            <a:ext cx="3958387" cy="1899354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algn="ctr"/>
            <a:endParaRPr lang="fr-CA" sz="1800" dirty="0">
              <a:solidFill>
                <a:srgbClr val="1224B8"/>
              </a:solidFill>
              <a:latin typeface="Atkinson Hyperlegible" pitchFamily="50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0904F66-325E-867C-1DC7-0EA0F00DA407}"/>
              </a:ext>
            </a:extLst>
          </p:cNvPr>
          <p:cNvSpPr txBox="1"/>
          <p:nvPr/>
        </p:nvSpPr>
        <p:spPr>
          <a:xfrm>
            <a:off x="9658634" y="1676167"/>
            <a:ext cx="877065" cy="365701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2027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586B292-990A-1CBF-CAF9-8192E78BC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58634" y="1691148"/>
            <a:ext cx="0" cy="15897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68DCFBF-27F4-15FD-1D6B-2D5392BCAC6E}"/>
              </a:ext>
            </a:extLst>
          </p:cNvPr>
          <p:cNvCxnSpPr>
            <a:cxnSpLocks/>
          </p:cNvCxnSpPr>
          <p:nvPr/>
        </p:nvCxnSpPr>
        <p:spPr>
          <a:xfrm>
            <a:off x="1308867" y="1845792"/>
            <a:ext cx="6045339" cy="13225"/>
          </a:xfrm>
          <a:prstGeom prst="straightConnector1">
            <a:avLst/>
          </a:prstGeom>
          <a:ln w="34925">
            <a:solidFill>
              <a:srgbClr val="0F09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59AEF1AB-486E-BB09-162B-A8372A8F8D03}"/>
              </a:ext>
            </a:extLst>
          </p:cNvPr>
          <p:cNvSpPr txBox="1"/>
          <p:nvPr/>
        </p:nvSpPr>
        <p:spPr>
          <a:xfrm>
            <a:off x="8721289" y="1650122"/>
            <a:ext cx="640447" cy="404563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r>
              <a:rPr lang="fr-CA" dirty="0">
                <a:solidFill>
                  <a:srgbClr val="1224B8"/>
                </a:solidFill>
                <a:latin typeface="Atkinson Hyperlegible" pitchFamily="50" charset="0"/>
              </a:rPr>
              <a:t>OU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5D7CD6C-1735-6172-B5EC-5A6767538F9B}"/>
              </a:ext>
            </a:extLst>
          </p:cNvPr>
          <p:cNvSpPr txBox="1"/>
          <p:nvPr/>
        </p:nvSpPr>
        <p:spPr>
          <a:xfrm>
            <a:off x="10343191" y="1597058"/>
            <a:ext cx="640447" cy="404563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algn="ctr"/>
            <a:r>
              <a:rPr lang="fr-CA" sz="2800" dirty="0">
                <a:solidFill>
                  <a:srgbClr val="1224B8"/>
                </a:solidFill>
                <a:latin typeface="Atkinson Hyperlegible" pitchFamily="50" charset="0"/>
              </a:rPr>
              <a:t>?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77DC61E-4ABE-831C-854C-4EE87E2CD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759" y="4094250"/>
            <a:ext cx="6496199" cy="2365572"/>
          </a:xfrm>
          <a:prstGeom prst="roundRect">
            <a:avLst>
              <a:gd name="adj" fmla="val 9865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A" sz="1800" b="1" dirty="0">
                <a:solidFill>
                  <a:schemeClr val="tx2"/>
                </a:solidFill>
                <a:latin typeface="Atkinson Hyperlegible" pitchFamily="50" charset="0"/>
              </a:rPr>
              <a:t>Critère de valorisation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C’est un critère </a:t>
            </a:r>
            <a:r>
              <a:rPr lang="fr-CA" sz="1400" b="1" dirty="0">
                <a:solidFill>
                  <a:schemeClr val="tx2"/>
                </a:solidFill>
                <a:latin typeface="Atkinson Hyperlegible" pitchFamily="50" charset="0"/>
              </a:rPr>
              <a:t>facultatif</a:t>
            </a: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Ne pas joindre le rapport validé n’empêchera pas Hydro-Québec de poursuivre l’analyse de la proposition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La note obtenue permettra au soumissionnaire d’</a:t>
            </a:r>
            <a:r>
              <a:rPr lang="fr-CA" sz="1400" b="1" dirty="0">
                <a:solidFill>
                  <a:schemeClr val="tx2"/>
                </a:solidFill>
                <a:latin typeface="Atkinson Hyperlegible" pitchFamily="50" charset="0"/>
              </a:rPr>
              <a:t>améliorer</a:t>
            </a: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 sa proposition selon le % attribué à la SST dans l’appel au marché :</a:t>
            </a:r>
          </a:p>
          <a:p>
            <a:pPr marL="781172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Marge préférentielle </a:t>
            </a:r>
          </a:p>
          <a:p>
            <a:pPr marL="781172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Critère dans une grille d’évaluation</a:t>
            </a:r>
          </a:p>
          <a:p>
            <a:endParaRPr lang="fr-CA" sz="1800" b="1" dirty="0">
              <a:latin typeface="Atkinson Hyperlegible" pitchFamily="50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76BA384-82DB-911C-C54C-4B6343E4E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69579" y="4094250"/>
            <a:ext cx="4290621" cy="2365573"/>
          </a:xfrm>
          <a:prstGeom prst="roundRect">
            <a:avLst>
              <a:gd name="adj" fmla="val 986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 sz="1800" dirty="0">
              <a:solidFill>
                <a:srgbClr val="1224B8"/>
              </a:solidFill>
              <a:latin typeface="Atkinson Hyperlegible" pitchFamily="50" charset="0"/>
            </a:endParaRPr>
          </a:p>
          <a:p>
            <a:pPr algn="ctr"/>
            <a:r>
              <a:rPr lang="fr-CA" sz="1800" b="1" dirty="0">
                <a:solidFill>
                  <a:schemeClr val="tx2"/>
                </a:solidFill>
                <a:latin typeface="Atkinson Hyperlegible" pitchFamily="50" charset="0"/>
              </a:rPr>
              <a:t>Renforcement des exigences </a:t>
            </a:r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prévu</a:t>
            </a:r>
          </a:p>
          <a:p>
            <a:pPr algn="ctr"/>
            <a:endParaRPr lang="fr-CA" sz="1800" dirty="0">
              <a:solidFill>
                <a:schemeClr val="tx2"/>
              </a:solidFill>
              <a:latin typeface="Atkinson Hyperlegible" pitchFamily="50" charset="0"/>
            </a:endParaRPr>
          </a:p>
          <a:p>
            <a:pPr algn="ctr"/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Modalités en cours de réflexion</a:t>
            </a:r>
          </a:p>
          <a:p>
            <a:pPr algn="ctr"/>
            <a:endParaRPr lang="fr-CA" sz="1800" dirty="0">
              <a:solidFill>
                <a:schemeClr val="tx2"/>
              </a:solidFill>
              <a:latin typeface="Atkinson Hyperlegible" pitchFamily="50" charset="0"/>
            </a:endParaRPr>
          </a:p>
          <a:p>
            <a:pPr algn="ctr"/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Critère </a:t>
            </a:r>
            <a:r>
              <a:rPr lang="fr-CA" sz="1800" b="1" dirty="0">
                <a:solidFill>
                  <a:schemeClr val="tx2"/>
                </a:solidFill>
                <a:latin typeface="Atkinson Hyperlegible" pitchFamily="50" charset="0"/>
              </a:rPr>
              <a:t>d’admissibilité </a:t>
            </a:r>
            <a:br>
              <a:rPr lang="fr-CA" sz="1800" b="1" dirty="0">
                <a:solidFill>
                  <a:schemeClr val="tx2"/>
                </a:solidFill>
                <a:latin typeface="Atkinson Hyperlegible" pitchFamily="50" charset="0"/>
              </a:rPr>
            </a:br>
            <a:r>
              <a:rPr lang="fr-CA" sz="1800" b="1" u="sng" dirty="0">
                <a:solidFill>
                  <a:schemeClr val="tx2"/>
                </a:solidFill>
                <a:latin typeface="Atkinson Hyperlegible" pitchFamily="50" charset="0"/>
              </a:rPr>
              <a:t>sans</a:t>
            </a:r>
            <a:r>
              <a:rPr lang="fr-CA" sz="1800" b="1" dirty="0">
                <a:solidFill>
                  <a:schemeClr val="tx2"/>
                </a:solidFill>
                <a:latin typeface="Atkinson Hyperlegible" pitchFamily="50" charset="0"/>
              </a:rPr>
              <a:t> </a:t>
            </a:r>
            <a:r>
              <a:rPr lang="fr-CA" sz="1800" dirty="0">
                <a:solidFill>
                  <a:schemeClr val="tx2"/>
                </a:solidFill>
                <a:latin typeface="Atkinson Hyperlegible" pitchFamily="50" charset="0"/>
              </a:rPr>
              <a:t>note de passage ?</a:t>
            </a:r>
          </a:p>
        </p:txBody>
      </p:sp>
    </p:spTree>
    <p:extLst>
      <p:ext uri="{BB962C8B-B14F-4D97-AF65-F5344CB8AC3E}">
        <p14:creationId xmlns:p14="http://schemas.microsoft.com/office/powerpoint/2010/main" val="209680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8" imgW="590" imgH="591" progId="TCLayout.ActiveDocument.1">
                  <p:embed/>
                </p:oleObj>
              </mc:Choice>
              <mc:Fallback>
                <p:oleObj name="Diapositive think-cell" r:id="rId8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Exemples de calculs de valorisation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graphicFrame>
        <p:nvGraphicFramePr>
          <p:cNvPr id="22" name="Tableau 8">
            <a:extLst>
              <a:ext uri="{FF2B5EF4-FFF2-40B4-BE49-F238E27FC236}">
                <a16:creationId xmlns:a16="http://schemas.microsoft.com/office/drawing/2014/main" id="{D7F8DB6A-ECAA-1CF8-EEE4-D615DF5A5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397726"/>
              </p:ext>
            </p:extLst>
          </p:nvPr>
        </p:nvGraphicFramePr>
        <p:xfrm>
          <a:off x="438805" y="3078104"/>
          <a:ext cx="52059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646">
                  <a:extLst>
                    <a:ext uri="{9D8B030D-6E8A-4147-A177-3AD203B41FA5}">
                      <a16:colId xmlns:a16="http://schemas.microsoft.com/office/drawing/2014/main" val="1195656105"/>
                    </a:ext>
                  </a:extLst>
                </a:gridCol>
                <a:gridCol w="1288561">
                  <a:extLst>
                    <a:ext uri="{9D8B030D-6E8A-4147-A177-3AD203B41FA5}">
                      <a16:colId xmlns:a16="http://schemas.microsoft.com/office/drawing/2014/main" val="2268915522"/>
                    </a:ext>
                  </a:extLst>
                </a:gridCol>
                <a:gridCol w="1237697">
                  <a:extLst>
                    <a:ext uri="{9D8B030D-6E8A-4147-A177-3AD203B41FA5}">
                      <a16:colId xmlns:a16="http://schemas.microsoft.com/office/drawing/2014/main" val="267508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1800" dirty="0">
                          <a:latin typeface="Atkinson Hyperlegible" pitchFamily="2" charset="0"/>
                        </a:rPr>
                        <a:t>Marge préférentielle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>
                          <a:latin typeface="Atkinson Hyperlegible" pitchFamily="2" charset="0"/>
                        </a:rPr>
                        <a:t>Fourn.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>
                          <a:latin typeface="Atkinson Hyperlegible" pitchFamily="2" charset="0"/>
                        </a:rPr>
                        <a:t>Fourn.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75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Prix soumis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100 000 $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97 000 $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3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Note 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68 %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32 %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86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10% accordé au 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- 6,8 %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- 3,2 %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8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$ « retranchés » pour DD</a:t>
                      </a:r>
                    </a:p>
                  </a:txBody>
                  <a:tcPr>
                    <a:lnB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6 800 $</a:t>
                      </a:r>
                    </a:p>
                  </a:txBody>
                  <a:tcPr>
                    <a:lnB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3 104 $</a:t>
                      </a:r>
                    </a:p>
                  </a:txBody>
                  <a:tcPr>
                    <a:lnB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63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Prix final évalué </a:t>
                      </a:r>
                    </a:p>
                  </a:txBody>
                  <a:tcPr>
                    <a:lnT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93 200 $</a:t>
                      </a:r>
                    </a:p>
                  </a:txBody>
                  <a:tcPr>
                    <a:lnT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93 896 $</a:t>
                      </a:r>
                    </a:p>
                  </a:txBody>
                  <a:tcPr>
                    <a:lnT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528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Attribution du contrat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600" b="1" dirty="0">
                        <a:solidFill>
                          <a:srgbClr val="003366"/>
                        </a:solidFill>
                        <a:latin typeface="Atkinson Hyperlegib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804"/>
                  </a:ext>
                </a:extLst>
              </a:tr>
            </a:tbl>
          </a:graphicData>
        </a:graphic>
      </p:graphicFrame>
      <p:graphicFrame>
        <p:nvGraphicFramePr>
          <p:cNvPr id="34" name="Tableau 8">
            <a:extLst>
              <a:ext uri="{FF2B5EF4-FFF2-40B4-BE49-F238E27FC236}">
                <a16:creationId xmlns:a16="http://schemas.microsoft.com/office/drawing/2014/main" id="{921C502E-414B-D61D-F964-53C42C7BF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94453"/>
              </p:ext>
            </p:extLst>
          </p:nvPr>
        </p:nvGraphicFramePr>
        <p:xfrm>
          <a:off x="6675950" y="3078104"/>
          <a:ext cx="488247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833">
                  <a:extLst>
                    <a:ext uri="{9D8B030D-6E8A-4147-A177-3AD203B41FA5}">
                      <a16:colId xmlns:a16="http://schemas.microsoft.com/office/drawing/2014/main" val="1195656105"/>
                    </a:ext>
                  </a:extLst>
                </a:gridCol>
                <a:gridCol w="1193439">
                  <a:extLst>
                    <a:ext uri="{9D8B030D-6E8A-4147-A177-3AD203B41FA5}">
                      <a16:colId xmlns:a16="http://schemas.microsoft.com/office/drawing/2014/main" val="2268915522"/>
                    </a:ext>
                  </a:extLst>
                </a:gridCol>
                <a:gridCol w="1207205">
                  <a:extLst>
                    <a:ext uri="{9D8B030D-6E8A-4147-A177-3AD203B41FA5}">
                      <a16:colId xmlns:a16="http://schemas.microsoft.com/office/drawing/2014/main" val="267508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1800" dirty="0">
                          <a:latin typeface="Atkinson Hyperlegible" pitchFamily="2" charset="0"/>
                        </a:rPr>
                        <a:t>Grille d’évaluation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>
                          <a:latin typeface="Atkinson Hyperlegible" pitchFamily="2" charset="0"/>
                        </a:rPr>
                        <a:t>Fourn.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>
                          <a:latin typeface="Atkinson Hyperlegible" pitchFamily="2" charset="0"/>
                        </a:rPr>
                        <a:t>Fourn.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75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Prix (50 pts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3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Qualité (30 pts)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86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Délais (10 pts)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8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DD (10 pts) </a:t>
                      </a:r>
                    </a:p>
                  </a:txBody>
                  <a:tcPr>
                    <a:lnB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Note : 50% </a:t>
                      </a:r>
                    </a:p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5</a:t>
                      </a:r>
                    </a:p>
                  </a:txBody>
                  <a:tcPr>
                    <a:lnB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Note : 80%</a:t>
                      </a:r>
                    </a:p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8</a:t>
                      </a:r>
                    </a:p>
                  </a:txBody>
                  <a:tcPr>
                    <a:lnB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63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Score final</a:t>
                      </a:r>
                    </a:p>
                  </a:txBody>
                  <a:tcPr>
                    <a:lnT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91</a:t>
                      </a:r>
                    </a:p>
                  </a:txBody>
                  <a:tcPr>
                    <a:lnT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92</a:t>
                      </a:r>
                    </a:p>
                  </a:txBody>
                  <a:tcPr>
                    <a:lnT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528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09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Attribution du contrat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600" b="1" dirty="0">
                        <a:solidFill>
                          <a:srgbClr val="003366"/>
                        </a:solidFill>
                        <a:latin typeface="Atkinson Hyperlegible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4737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E9C0239-FA73-CA94-006D-6E746A92C2D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5481" y="5840963"/>
            <a:ext cx="54385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600" b="1" dirty="0">
                <a:solidFill>
                  <a:schemeClr val="accent4"/>
                </a:solidFill>
                <a:latin typeface="Atkinson Hyperlegible" pitchFamily="2" charset="0"/>
              </a:rPr>
              <a:t>Le fournisseur 1 gagne le contrat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2210B1-73A7-07E8-08E7-8CD62EDCC25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764918" y="5827388"/>
            <a:ext cx="48216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600" b="1" dirty="0">
                <a:solidFill>
                  <a:schemeClr val="accent4"/>
                </a:solidFill>
                <a:latin typeface="Atkinson Hyperlegible" pitchFamily="2" charset="0"/>
              </a:rPr>
              <a:t>Le fournisseur 2 gagne le contrat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60511C-FD26-7B8A-8FB2-53653F2E10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6872" y="1753094"/>
            <a:ext cx="543855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600" b="1" u="sng" dirty="0">
                <a:solidFill>
                  <a:schemeClr val="tx2"/>
                </a:solidFill>
                <a:latin typeface="Atkinson Hyperlegible" pitchFamily="2" charset="0"/>
              </a:rPr>
              <a:t>Exemple 1</a:t>
            </a:r>
            <a:r>
              <a:rPr lang="fr-CA" sz="1600" b="1" dirty="0">
                <a:solidFill>
                  <a:schemeClr val="tx2"/>
                </a:solidFill>
                <a:latin typeface="Atkinson Hyperlegible" pitchFamily="2" charset="0"/>
              </a:rPr>
              <a:t> : application d’une marge préférentielle</a:t>
            </a:r>
          </a:p>
          <a:p>
            <a:pPr algn="ctr">
              <a:spcBef>
                <a:spcPts val="600"/>
              </a:spcBef>
            </a:pPr>
            <a:r>
              <a:rPr lang="fr-CA" sz="1600" b="1" dirty="0">
                <a:solidFill>
                  <a:schemeClr val="tx2"/>
                </a:solidFill>
                <a:latin typeface="Atkinson Hyperlegible" pitchFamily="2" charset="0"/>
              </a:rPr>
              <a:t>Cas des appels au marché de type « plus bas soumissionnaire conforme » </a:t>
            </a:r>
          </a:p>
          <a:p>
            <a:pPr algn="ctr">
              <a:spcBef>
                <a:spcPts val="600"/>
              </a:spcBef>
            </a:pP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</a:rPr>
              <a:t>(Chiffres fictifs pour fins d’illustration)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86F2EE-116C-8867-6520-53CB063EFB0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356577" y="1729302"/>
            <a:ext cx="543855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600" b="1" u="sng" dirty="0">
                <a:solidFill>
                  <a:schemeClr val="tx2"/>
                </a:solidFill>
                <a:latin typeface="Atkinson Hyperlegible" pitchFamily="2" charset="0"/>
              </a:rPr>
              <a:t>Exemple 2</a:t>
            </a:r>
            <a:r>
              <a:rPr lang="fr-CA" sz="1600" b="1" dirty="0">
                <a:solidFill>
                  <a:schemeClr val="tx2"/>
                </a:solidFill>
                <a:latin typeface="Atkinson Hyperlegible" pitchFamily="2" charset="0"/>
              </a:rPr>
              <a:t> : valorisation via une analyse multicritères</a:t>
            </a:r>
          </a:p>
          <a:p>
            <a:pPr algn="ctr">
              <a:spcBef>
                <a:spcPts val="600"/>
              </a:spcBef>
            </a:pPr>
            <a:r>
              <a:rPr lang="fr-CA" sz="1600" b="1" dirty="0">
                <a:solidFill>
                  <a:schemeClr val="tx2"/>
                </a:solidFill>
                <a:latin typeface="Atkinson Hyperlegible" pitchFamily="2" charset="0"/>
              </a:rPr>
              <a:t>Cas des appels au marché où le prix n’est pas le seul critère de décision</a:t>
            </a:r>
          </a:p>
          <a:p>
            <a:pPr algn="ctr">
              <a:spcBef>
                <a:spcPts val="600"/>
              </a:spcBef>
            </a:pP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</a:rPr>
              <a:t>(Critères et chiffres fictifs pour fins d’illustration)</a:t>
            </a:r>
          </a:p>
        </p:txBody>
      </p:sp>
    </p:spTree>
    <p:extLst>
      <p:ext uri="{BB962C8B-B14F-4D97-AF65-F5344CB8AC3E}">
        <p14:creationId xmlns:p14="http://schemas.microsoft.com/office/powerpoint/2010/main" val="4000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DA71B-E766-C7A0-D7D6-490A76F8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>
                <a:latin typeface="Atkinson Hyperlegible" pitchFamily="2" charset="0"/>
              </a:rPr>
              <a:t>Comment savoir si ce critère est intégré à mon appel au marché ?</a:t>
            </a: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0DB7C452-B197-963B-7180-A35134C07DF3}"/>
              </a:ext>
            </a:extLst>
          </p:cNvPr>
          <p:cNvSpPr txBox="1">
            <a:spLocks/>
          </p:cNvSpPr>
          <p:nvPr/>
        </p:nvSpPr>
        <p:spPr>
          <a:xfrm>
            <a:off x="631348" y="2426510"/>
            <a:ext cx="5086659" cy="3959409"/>
          </a:xfrm>
          <a:prstGeom prst="rect">
            <a:avLst/>
          </a:prstGeom>
        </p:spPr>
        <p:txBody>
          <a:bodyPr vert="horz" wrap="square" lIns="0" tIns="12057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1">
              <a:spcBef>
                <a:spcPts val="2400"/>
              </a:spcBef>
            </a:pPr>
            <a:r>
              <a:rPr lang="fr-CA" sz="2000" dirty="0">
                <a:latin typeface="Atkinson Hyperlegible" pitchFamily="2" charset="0"/>
              </a:rPr>
              <a:t>L’intégration du questionnaire dans les appels au marché est indiquée dans le document </a:t>
            </a:r>
            <a:r>
              <a:rPr lang="fr-CA" sz="2000" dirty="0">
                <a:solidFill>
                  <a:srgbClr val="F47721"/>
                </a:solidFill>
                <a:latin typeface="Atkinson Hyperlegible" pitchFamily="2" charset="0"/>
              </a:rPr>
              <a:t>« RIIS – Particularités » </a:t>
            </a:r>
            <a:br>
              <a:rPr lang="fr-CA" sz="2000" dirty="0">
                <a:solidFill>
                  <a:srgbClr val="F47721"/>
                </a:solidFill>
                <a:latin typeface="Atkinson Hyperlegible" pitchFamily="2" charset="0"/>
              </a:rPr>
            </a:br>
            <a:br>
              <a:rPr lang="fr-CA" sz="2000" dirty="0">
                <a:solidFill>
                  <a:srgbClr val="F47721"/>
                </a:solidFill>
                <a:latin typeface="Atkinson Hyperlegible" pitchFamily="2" charset="0"/>
              </a:rPr>
            </a:br>
            <a:r>
              <a:rPr lang="fr-CA" sz="2000" dirty="0">
                <a:latin typeface="Atkinson Hyperlegible" pitchFamily="2" charset="0"/>
              </a:rPr>
              <a:t>Ce document précise :</a:t>
            </a:r>
          </a:p>
          <a:p>
            <a:pPr marL="171450" lvl="1" indent="-1714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chemeClr val="tx2"/>
                </a:solidFill>
                <a:latin typeface="Atkinson Hyperlegible" pitchFamily="50" charset="0"/>
              </a:rPr>
              <a:t>La nature du critère (valorisation ou admissibilité) </a:t>
            </a:r>
          </a:p>
          <a:p>
            <a:pPr marL="171450" lvl="1" indent="-1714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chemeClr val="tx2"/>
                </a:solidFill>
                <a:latin typeface="Atkinson Hyperlegible" pitchFamily="50" charset="0"/>
              </a:rPr>
              <a:t>Le % de valorisation (max 10 %, pour SST et DD)</a:t>
            </a:r>
            <a:endParaRPr lang="fr-FR" sz="1600" dirty="0">
              <a:solidFill>
                <a:schemeClr val="tx2"/>
              </a:solidFill>
              <a:latin typeface="Atkinson Hyperlegible" pitchFamily="50" charset="0"/>
            </a:endParaRPr>
          </a:p>
          <a:p>
            <a:pPr marL="12691">
              <a:spcBef>
                <a:spcPts val="2400"/>
              </a:spcBef>
            </a:pPr>
            <a:endParaRPr lang="fr-CA" sz="2000" dirty="0">
              <a:latin typeface="Atkinson Hyperlegible" pitchFamily="2" charset="0"/>
            </a:endParaRPr>
          </a:p>
          <a:p>
            <a:pPr marL="12691">
              <a:spcBef>
                <a:spcPts val="2400"/>
              </a:spcBef>
            </a:pPr>
            <a:br>
              <a:rPr lang="fr-CA" sz="2000" dirty="0">
                <a:latin typeface="Atkinson Hyperlegible" pitchFamily="2" charset="0"/>
              </a:rPr>
            </a:br>
            <a:endParaRPr lang="fr-CA" sz="2000" dirty="0">
              <a:latin typeface="Atkinson Hyperlegible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2783B06-13A5-1D36-A5A0-3FF70D085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76232"/>
            <a:ext cx="6059313" cy="528335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42D977B-0BF3-86DB-4F93-0EB6A5CC0A2D}"/>
              </a:ext>
            </a:extLst>
          </p:cNvPr>
          <p:cNvSpPr txBox="1"/>
          <p:nvPr/>
        </p:nvSpPr>
        <p:spPr>
          <a:xfrm>
            <a:off x="6096000" y="5256392"/>
            <a:ext cx="5861538" cy="13117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endParaRPr lang="fr-CA" dirty="0" err="1">
              <a:solidFill>
                <a:srgbClr val="32323C"/>
              </a:solidFill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0D8BC9A-A125-8546-AA76-4431E322E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995" y="5233888"/>
            <a:ext cx="4478534" cy="1051669"/>
          </a:xfrm>
          <a:prstGeom prst="roundRect">
            <a:avLst>
              <a:gd name="adj" fmla="val 986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tx2"/>
                </a:solidFill>
                <a:latin typeface="Atkinson Hyperlegible" pitchFamily="50" charset="0"/>
              </a:rPr>
              <a:t>À consulter absolument pour vérifier si vous devez ou non remplir le questionnaire dans votre prochain appel au marché </a:t>
            </a:r>
          </a:p>
        </p:txBody>
      </p:sp>
    </p:spTree>
    <p:extLst>
      <p:ext uri="{BB962C8B-B14F-4D97-AF65-F5344CB8AC3E}">
        <p14:creationId xmlns:p14="http://schemas.microsoft.com/office/powerpoint/2010/main" val="206978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DA71B-E766-C7A0-D7D6-490A76F8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26" y="227112"/>
            <a:ext cx="11328400" cy="498598"/>
          </a:xfrm>
        </p:spPr>
        <p:txBody>
          <a:bodyPr/>
          <a:lstStyle/>
          <a:p>
            <a:r>
              <a:rPr lang="fr-CA" dirty="0"/>
              <a:t>Résumé du processus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387CDDA6-DBF8-8E39-7982-3229AE56147B}"/>
              </a:ext>
            </a:extLst>
          </p:cNvPr>
          <p:cNvSpPr txBox="1"/>
          <p:nvPr/>
        </p:nvSpPr>
        <p:spPr>
          <a:xfrm>
            <a:off x="195043" y="1837593"/>
            <a:ext cx="108978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1920" marR="116205" algn="ctr">
              <a:lnSpc>
                <a:spcPct val="100000"/>
              </a:lnSpc>
              <a:spcBef>
                <a:spcPts val="100"/>
              </a:spcBef>
            </a:pP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Aller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dans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sa </a:t>
            </a:r>
            <a:r>
              <a:rPr lang="fr-CA" sz="1200" b="1" spc="-10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Fiche fournisseur </a:t>
            </a:r>
            <a:r>
              <a:rPr lang="fr-CA" sz="1200" spc="-10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Hydro- Québec</a:t>
            </a:r>
            <a:endParaRPr lang="fr-CA" sz="1200" dirty="0">
              <a:solidFill>
                <a:schemeClr val="tx2"/>
              </a:solidFill>
              <a:highlight>
                <a:srgbClr val="FFFF00"/>
              </a:highlight>
              <a:latin typeface="Atkinson Hyperlegible" pitchFamily="2" charset="0"/>
              <a:cs typeface="Calibri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03A7D2E1-BC19-45BC-74D6-BB21EE35DB4F}"/>
              </a:ext>
            </a:extLst>
          </p:cNvPr>
          <p:cNvSpPr txBox="1"/>
          <p:nvPr/>
        </p:nvSpPr>
        <p:spPr>
          <a:xfrm>
            <a:off x="2514960" y="1868354"/>
            <a:ext cx="144690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91135" marR="185420" indent="-635" algn="ctr">
              <a:lnSpc>
                <a:spcPct val="100000"/>
              </a:lnSpc>
              <a:spcBef>
                <a:spcPts val="100"/>
              </a:spcBef>
            </a:pP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Remplir le formulaire (contact , nb d’employés, etc.) et l’envoyer</a:t>
            </a:r>
            <a:endParaRPr lang="fr-CA" sz="12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sp>
        <p:nvSpPr>
          <p:cNvPr id="21" name="object 36">
            <a:extLst>
              <a:ext uri="{FF2B5EF4-FFF2-40B4-BE49-F238E27FC236}">
                <a16:creationId xmlns:a16="http://schemas.microsoft.com/office/drawing/2014/main" id="{D8D61DA2-8DD0-9622-A5EA-2F0663E34AD9}"/>
              </a:ext>
            </a:extLst>
          </p:cNvPr>
          <p:cNvSpPr txBox="1"/>
          <p:nvPr/>
        </p:nvSpPr>
        <p:spPr>
          <a:xfrm>
            <a:off x="4129728" y="1970230"/>
            <a:ext cx="1464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84455" marR="78740" indent="1270" algn="ctr">
              <a:lnSpc>
                <a:spcPct val="100000"/>
              </a:lnSpc>
              <a:spcBef>
                <a:spcPts val="100"/>
              </a:spcBef>
            </a:pP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Réception</a:t>
            </a:r>
            <a:r>
              <a:rPr lang="fr-CA" sz="1200" spc="-5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d’un  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courriel</a:t>
            </a:r>
            <a:r>
              <a:rPr lang="fr-CA" sz="1200" spc="-3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d’ouverture de compte envoyé par SafeContractor</a:t>
            </a:r>
          </a:p>
        </p:txBody>
      </p:sp>
      <p:sp>
        <p:nvSpPr>
          <p:cNvPr id="25" name="object 40">
            <a:extLst>
              <a:ext uri="{FF2B5EF4-FFF2-40B4-BE49-F238E27FC236}">
                <a16:creationId xmlns:a16="http://schemas.microsoft.com/office/drawing/2014/main" id="{3A586A56-14CC-6059-B276-579F7566FD36}"/>
              </a:ext>
            </a:extLst>
          </p:cNvPr>
          <p:cNvSpPr txBox="1"/>
          <p:nvPr/>
        </p:nvSpPr>
        <p:spPr>
          <a:xfrm>
            <a:off x="5784139" y="2171813"/>
            <a:ext cx="922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CA" sz="1200" spc="-2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Payer</a:t>
            </a:r>
            <a:endParaRPr lang="fr-CA" sz="12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l’inscription</a:t>
            </a:r>
            <a:endParaRPr lang="fr-CA" sz="12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sp>
        <p:nvSpPr>
          <p:cNvPr id="29" name="object 44">
            <a:extLst>
              <a:ext uri="{FF2B5EF4-FFF2-40B4-BE49-F238E27FC236}">
                <a16:creationId xmlns:a16="http://schemas.microsoft.com/office/drawing/2014/main" id="{97DAB821-965B-6C51-52C6-4AB00F14F717}"/>
              </a:ext>
            </a:extLst>
          </p:cNvPr>
          <p:cNvSpPr txBox="1"/>
          <p:nvPr/>
        </p:nvSpPr>
        <p:spPr>
          <a:xfrm>
            <a:off x="6720007" y="1856140"/>
            <a:ext cx="138966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231140" marR="225425" indent="33020" algn="ctr">
              <a:lnSpc>
                <a:spcPct val="100000"/>
              </a:lnSpc>
              <a:spcBef>
                <a:spcPts val="100"/>
              </a:spcBef>
            </a:pP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Répondre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au </a:t>
            </a: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questionnaire &amp; téléverser les </a:t>
            </a:r>
            <a:r>
              <a:rPr lang="fr-CA" sz="1200" b="1" spc="-10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pièces justificatives</a:t>
            </a:r>
            <a:endParaRPr lang="fr-CA" sz="1200" b="1" dirty="0">
              <a:solidFill>
                <a:schemeClr val="tx2"/>
              </a:solidFill>
              <a:highlight>
                <a:srgbClr val="FFFF00"/>
              </a:highlight>
              <a:latin typeface="Atkinson Hyperlegible" pitchFamily="2" charset="0"/>
              <a:cs typeface="Calibri"/>
            </a:endParaRPr>
          </a:p>
        </p:txBody>
      </p:sp>
      <p:sp>
        <p:nvSpPr>
          <p:cNvPr id="33" name="object 48">
            <a:extLst>
              <a:ext uri="{FF2B5EF4-FFF2-40B4-BE49-F238E27FC236}">
                <a16:creationId xmlns:a16="http://schemas.microsoft.com/office/drawing/2014/main" id="{5FF084BE-03A8-A696-17EE-B1BA3B23925E}"/>
              </a:ext>
            </a:extLst>
          </p:cNvPr>
          <p:cNvSpPr txBox="1"/>
          <p:nvPr/>
        </p:nvSpPr>
        <p:spPr>
          <a:xfrm>
            <a:off x="7982903" y="1936616"/>
            <a:ext cx="110803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84785" marR="166370" indent="-12700" algn="ctr">
              <a:lnSpc>
                <a:spcPct val="100000"/>
              </a:lnSpc>
              <a:spcBef>
                <a:spcPts val="100"/>
              </a:spcBef>
            </a:pPr>
            <a:r>
              <a:rPr lang="fr-CA" sz="1200" b="1" spc="-10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Soumettre</a:t>
            </a:r>
            <a:r>
              <a:rPr lang="fr-CA" sz="1200" b="1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 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dossier</a:t>
            </a:r>
            <a:r>
              <a:rPr lang="fr-CA" sz="1200" spc="-2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pour </a:t>
            </a: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évaluation</a:t>
            </a:r>
            <a:endParaRPr lang="fr-CA" sz="12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sp>
        <p:nvSpPr>
          <p:cNvPr id="37" name="object 68">
            <a:extLst>
              <a:ext uri="{FF2B5EF4-FFF2-40B4-BE49-F238E27FC236}">
                <a16:creationId xmlns:a16="http://schemas.microsoft.com/office/drawing/2014/main" id="{3F90F39A-0C0B-BD8B-0697-D26CBD45C259}"/>
              </a:ext>
            </a:extLst>
          </p:cNvPr>
          <p:cNvSpPr txBox="1"/>
          <p:nvPr/>
        </p:nvSpPr>
        <p:spPr>
          <a:xfrm>
            <a:off x="9795077" y="3450749"/>
            <a:ext cx="166111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214629" marR="207010" indent="-1270" algn="ctr">
              <a:lnSpc>
                <a:spcPct val="100000"/>
              </a:lnSpc>
              <a:spcBef>
                <a:spcPts val="100"/>
              </a:spcBef>
            </a:pPr>
            <a:r>
              <a:rPr lang="fr-CA" sz="1200" b="1" spc="-2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Télécharger</a:t>
            </a:r>
            <a:r>
              <a:rPr lang="fr-CA" sz="1200" b="1" spc="3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b="1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 </a:t>
            </a:r>
            <a:r>
              <a:rPr lang="fr-CA" sz="1200" b="1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rapport</a:t>
            </a:r>
            <a:r>
              <a:rPr lang="fr-CA" sz="1200" b="1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b="1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PDF</a:t>
            </a:r>
            <a:r>
              <a:rPr lang="fr-CA" sz="1200" b="1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du </a:t>
            </a: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questionnaire </a:t>
            </a:r>
            <a:r>
              <a:rPr lang="fr-CA" sz="1200" b="1" spc="-10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validé</a:t>
            </a:r>
            <a:endParaRPr lang="fr-CA" sz="1200" b="1" dirty="0">
              <a:solidFill>
                <a:schemeClr val="tx2"/>
              </a:solidFill>
              <a:highlight>
                <a:srgbClr val="FFFF00"/>
              </a:highlight>
              <a:latin typeface="Atkinson Hyperlegible" pitchFamily="2" charset="0"/>
              <a:cs typeface="Calibri"/>
            </a:endParaRPr>
          </a:p>
        </p:txBody>
      </p:sp>
      <p:sp>
        <p:nvSpPr>
          <p:cNvPr id="41" name="object 72">
            <a:extLst>
              <a:ext uri="{FF2B5EF4-FFF2-40B4-BE49-F238E27FC236}">
                <a16:creationId xmlns:a16="http://schemas.microsoft.com/office/drawing/2014/main" id="{D2D9E3DE-B1B5-F41F-66A1-D813C6B1FA67}"/>
              </a:ext>
            </a:extLst>
          </p:cNvPr>
          <p:cNvSpPr txBox="1"/>
          <p:nvPr/>
        </p:nvSpPr>
        <p:spPr>
          <a:xfrm>
            <a:off x="9895810" y="4612004"/>
            <a:ext cx="148585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42240" marR="135890" indent="-635" algn="ctr">
              <a:lnSpc>
                <a:spcPct val="100000"/>
              </a:lnSpc>
              <a:spcBef>
                <a:spcPts val="100"/>
              </a:spcBef>
            </a:pPr>
            <a:r>
              <a:rPr lang="fr-CA" sz="1200" b="1" spc="-2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Téléverser</a:t>
            </a:r>
            <a:r>
              <a:rPr lang="fr-CA" sz="1200" b="1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b="1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</a:t>
            </a:r>
            <a:r>
              <a:rPr lang="fr-CA" sz="1200" b="1" spc="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b="1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rapport</a:t>
            </a:r>
            <a:r>
              <a:rPr lang="fr-CA" sz="1200" b="1" spc="-4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PDF 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valide</a:t>
            </a:r>
            <a:r>
              <a:rPr lang="fr-CA" sz="1200" spc="-4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dans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spc="-25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votre </a:t>
            </a:r>
            <a:r>
              <a:rPr lang="fr-CA" sz="1200" b="1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dossier</a:t>
            </a:r>
            <a:r>
              <a:rPr lang="fr-CA" sz="1200" b="1" spc="-10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 </a:t>
            </a:r>
            <a:r>
              <a:rPr lang="fr-CA" sz="1200" b="1" spc="-25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de </a:t>
            </a:r>
            <a:r>
              <a:rPr lang="fr-CA" sz="1200" b="1" spc="-10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soumission </a:t>
            </a:r>
            <a:r>
              <a:rPr lang="fr-CA" sz="1200" b="1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pour Hydro-Québec</a:t>
            </a:r>
            <a:endParaRPr lang="fr-CA" sz="12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pic>
        <p:nvPicPr>
          <p:cNvPr id="43" name="object 75">
            <a:extLst>
              <a:ext uri="{FF2B5EF4-FFF2-40B4-BE49-F238E27FC236}">
                <a16:creationId xmlns:a16="http://schemas.microsoft.com/office/drawing/2014/main" id="{754843D0-9F4C-0323-E45D-4DCF2181CA2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3047" y="2295729"/>
            <a:ext cx="228346" cy="76200"/>
          </a:xfrm>
          <a:prstGeom prst="rect">
            <a:avLst/>
          </a:prstGeom>
        </p:spPr>
      </p:pic>
      <p:pic>
        <p:nvPicPr>
          <p:cNvPr id="44" name="object 75">
            <a:extLst>
              <a:ext uri="{FF2B5EF4-FFF2-40B4-BE49-F238E27FC236}">
                <a16:creationId xmlns:a16="http://schemas.microsoft.com/office/drawing/2014/main" id="{7ED3188E-A17D-3676-0CD4-F0B634850C5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0559" y="2307874"/>
            <a:ext cx="228346" cy="76200"/>
          </a:xfrm>
          <a:prstGeom prst="rect">
            <a:avLst/>
          </a:prstGeom>
        </p:spPr>
      </p:pic>
      <p:sp>
        <p:nvSpPr>
          <p:cNvPr id="48" name="object 48">
            <a:extLst>
              <a:ext uri="{FF2B5EF4-FFF2-40B4-BE49-F238E27FC236}">
                <a16:creationId xmlns:a16="http://schemas.microsoft.com/office/drawing/2014/main" id="{16380852-FD3A-86B1-2EBC-250432A1CA0D}"/>
              </a:ext>
            </a:extLst>
          </p:cNvPr>
          <p:cNvSpPr txBox="1"/>
          <p:nvPr/>
        </p:nvSpPr>
        <p:spPr>
          <a:xfrm>
            <a:off x="10242535" y="1947716"/>
            <a:ext cx="15062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84785" marR="166370" indent="-12700" algn="ctr">
              <a:lnSpc>
                <a:spcPct val="100000"/>
              </a:lnSpc>
              <a:spcBef>
                <a:spcPts val="100"/>
              </a:spcBef>
            </a:pP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Au besoin : </a:t>
            </a:r>
            <a:r>
              <a:rPr lang="fr-CA" sz="1200" b="1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corriger et </a:t>
            </a:r>
            <a:br>
              <a:rPr lang="fr-CA" sz="1200" b="1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</a:br>
            <a:r>
              <a:rPr lang="fr-CA" sz="1200" b="1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resoumettre 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 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dossier</a:t>
            </a:r>
          </a:p>
        </p:txBody>
      </p:sp>
      <p:pic>
        <p:nvPicPr>
          <p:cNvPr id="49" name="object 75">
            <a:extLst>
              <a:ext uri="{FF2B5EF4-FFF2-40B4-BE49-F238E27FC236}">
                <a16:creationId xmlns:a16="http://schemas.microsoft.com/office/drawing/2014/main" id="{7945B7D8-F754-D869-37F6-0220AEA5937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8546" y="2285360"/>
            <a:ext cx="228346" cy="76200"/>
          </a:xfrm>
          <a:prstGeom prst="rect">
            <a:avLst/>
          </a:prstGeom>
        </p:spPr>
      </p:pic>
      <p:pic>
        <p:nvPicPr>
          <p:cNvPr id="51" name="object 75">
            <a:extLst>
              <a:ext uri="{FF2B5EF4-FFF2-40B4-BE49-F238E27FC236}">
                <a16:creationId xmlns:a16="http://schemas.microsoft.com/office/drawing/2014/main" id="{E2F432A9-7346-6D02-FBA0-989BD705473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6502840">
            <a:off x="10614737" y="2976196"/>
            <a:ext cx="564507" cy="155606"/>
          </a:xfrm>
          <a:prstGeom prst="rect">
            <a:avLst/>
          </a:prstGeom>
        </p:spPr>
      </p:pic>
      <p:pic>
        <p:nvPicPr>
          <p:cNvPr id="52" name="object 75">
            <a:extLst>
              <a:ext uri="{FF2B5EF4-FFF2-40B4-BE49-F238E27FC236}">
                <a16:creationId xmlns:a16="http://schemas.microsoft.com/office/drawing/2014/main" id="{27A2DF3F-9C46-18F3-23D7-074732672E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524567" y="4353695"/>
            <a:ext cx="228346" cy="76200"/>
          </a:xfrm>
          <a:prstGeom prst="rect">
            <a:avLst/>
          </a:prstGeom>
        </p:spPr>
      </p:pic>
      <p:sp>
        <p:nvSpPr>
          <p:cNvPr id="13" name="object 12">
            <a:extLst>
              <a:ext uri="{FF2B5EF4-FFF2-40B4-BE49-F238E27FC236}">
                <a16:creationId xmlns:a16="http://schemas.microsoft.com/office/drawing/2014/main" id="{EDE619BF-7DF1-5834-736F-C6C82E7FE07B}"/>
              </a:ext>
            </a:extLst>
          </p:cNvPr>
          <p:cNvSpPr txBox="1"/>
          <p:nvPr/>
        </p:nvSpPr>
        <p:spPr>
          <a:xfrm>
            <a:off x="1284827" y="2032252"/>
            <a:ext cx="14389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325755">
              <a:lnSpc>
                <a:spcPct val="100000"/>
              </a:lnSpc>
              <a:spcBef>
                <a:spcPts val="100"/>
              </a:spcBef>
            </a:pP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Cliquer</a:t>
            </a:r>
            <a:r>
              <a:rPr lang="fr-CA" sz="120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sur</a:t>
            </a:r>
            <a:endParaRPr lang="fr-CA" sz="12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marL="127635" marR="122555" indent="203835">
              <a:lnSpc>
                <a:spcPct val="100000"/>
              </a:lnSpc>
            </a:pP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l’hyperlien d’enregistrement</a:t>
            </a:r>
            <a:endParaRPr lang="fr-CA" sz="12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9EE85AD0-28BA-6A93-B7E4-48BEDE758D6A}"/>
              </a:ext>
            </a:extLst>
          </p:cNvPr>
          <p:cNvGrpSpPr/>
          <p:nvPr/>
        </p:nvGrpSpPr>
        <p:grpSpPr>
          <a:xfrm>
            <a:off x="237712" y="3011074"/>
            <a:ext cx="4162808" cy="3478473"/>
            <a:chOff x="237712" y="3011074"/>
            <a:chExt cx="4162808" cy="3478473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E9FBDECF-886E-65CD-7927-4BCFB3F33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712" y="3011074"/>
              <a:ext cx="4162808" cy="3427519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1BA3441-6F5F-1853-92FF-EBCEBE460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39" t="27059" r="2981"/>
            <a:stretch/>
          </p:blipFill>
          <p:spPr>
            <a:xfrm>
              <a:off x="1033378" y="4394885"/>
              <a:ext cx="3257006" cy="2094662"/>
            </a:xfrm>
            <a:prstGeom prst="rect">
              <a:avLst/>
            </a:prstGeom>
          </p:spPr>
        </p:pic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A932605E-E81C-F557-483E-5237E47C10B1}"/>
                </a:ext>
              </a:extLst>
            </p:cNvPr>
            <p:cNvCxnSpPr>
              <a:cxnSpLocks/>
            </p:cNvCxnSpPr>
            <p:nvPr/>
          </p:nvCxnSpPr>
          <p:spPr>
            <a:xfrm>
              <a:off x="829414" y="3652695"/>
              <a:ext cx="251500" cy="2604267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3" name="Tableau 33">
            <a:extLst>
              <a:ext uri="{FF2B5EF4-FFF2-40B4-BE49-F238E27FC236}">
                <a16:creationId xmlns:a16="http://schemas.microsoft.com/office/drawing/2014/main" id="{A3AE5B65-B409-C191-78B2-4832E724EE52}"/>
              </a:ext>
            </a:extLst>
          </p:cNvPr>
          <p:cNvGraphicFramePr>
            <a:graphicFrameLocks noGrp="1"/>
          </p:cNvGraphicFramePr>
          <p:nvPr/>
        </p:nvGraphicFramePr>
        <p:xfrm>
          <a:off x="4881544" y="4470846"/>
          <a:ext cx="3770941" cy="189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833">
                  <a:extLst>
                    <a:ext uri="{9D8B030D-6E8A-4147-A177-3AD203B41FA5}">
                      <a16:colId xmlns:a16="http://schemas.microsoft.com/office/drawing/2014/main" val="1784838430"/>
                    </a:ext>
                  </a:extLst>
                </a:gridCol>
                <a:gridCol w="1294289">
                  <a:extLst>
                    <a:ext uri="{9D8B030D-6E8A-4147-A177-3AD203B41FA5}">
                      <a16:colId xmlns:a16="http://schemas.microsoft.com/office/drawing/2014/main" val="1046980070"/>
                    </a:ext>
                  </a:extLst>
                </a:gridCol>
                <a:gridCol w="1163819">
                  <a:extLst>
                    <a:ext uri="{9D8B030D-6E8A-4147-A177-3AD203B41FA5}">
                      <a16:colId xmlns:a16="http://schemas.microsoft.com/office/drawing/2014/main" val="1865439541"/>
                    </a:ext>
                  </a:extLst>
                </a:gridCol>
              </a:tblGrid>
              <a:tr h="394070"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Nombre d’employés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Nouveau membre </a:t>
                      </a:r>
                      <a:r>
                        <a:rPr lang="fr-CA" sz="1050" dirty="0" err="1"/>
                        <a:t>SafeContractor</a:t>
                      </a:r>
                      <a:endParaRPr lang="fr-CA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Déjà membre SafeContractor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239593"/>
                  </a:ext>
                </a:extLst>
              </a:tr>
              <a:tr h="265239">
                <a:tc>
                  <a:txBody>
                    <a:bodyPr/>
                    <a:lstStyle/>
                    <a:p>
                      <a:pPr algn="ctr"/>
                      <a:r>
                        <a:rPr lang="fr-CA" sz="1050"/>
                        <a:t>0-5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108,15 $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75 $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22089"/>
                  </a:ext>
                </a:extLst>
              </a:tr>
              <a:tr h="265239">
                <a:tc>
                  <a:txBody>
                    <a:bodyPr/>
                    <a:lstStyle/>
                    <a:p>
                      <a:pPr algn="ctr"/>
                      <a:r>
                        <a:rPr lang="fr-CA" sz="1050"/>
                        <a:t>6-19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243,08 $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50" dirty="0"/>
                        <a:t>75 $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179192"/>
                  </a:ext>
                </a:extLst>
              </a:tr>
              <a:tr h="265239">
                <a:tc>
                  <a:txBody>
                    <a:bodyPr/>
                    <a:lstStyle/>
                    <a:p>
                      <a:pPr algn="ctr"/>
                      <a:r>
                        <a:rPr lang="fr-CA" sz="1050"/>
                        <a:t>20-99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405,82 $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100 $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638896"/>
                  </a:ext>
                </a:extLst>
              </a:tr>
              <a:tr h="265239">
                <a:tc>
                  <a:txBody>
                    <a:bodyPr/>
                    <a:lstStyle/>
                    <a:p>
                      <a:pPr algn="ctr"/>
                      <a:r>
                        <a:rPr lang="fr-CA" sz="1050"/>
                        <a:t>100-499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540,75 $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50" dirty="0"/>
                        <a:t>100 $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978066"/>
                  </a:ext>
                </a:extLst>
              </a:tr>
              <a:tr h="265239">
                <a:tc>
                  <a:txBody>
                    <a:bodyPr/>
                    <a:lstStyle/>
                    <a:p>
                      <a:pPr algn="ctr"/>
                      <a:r>
                        <a:rPr lang="fr-CA" sz="1050"/>
                        <a:t>500 et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648,90 $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50" dirty="0"/>
                        <a:t>100 $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519567"/>
                  </a:ext>
                </a:extLst>
              </a:tr>
            </a:tbl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:a16="http://schemas.microsoft.com/office/drawing/2014/main" id="{D01FE5ED-74C9-BDCB-A8A1-E6B4C0012C54}"/>
              </a:ext>
            </a:extLst>
          </p:cNvPr>
          <p:cNvSpPr/>
          <p:nvPr/>
        </p:nvSpPr>
        <p:spPr>
          <a:xfrm>
            <a:off x="4881544" y="3859353"/>
            <a:ext cx="3770941" cy="547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/>
              <a:t>Tarifs actuels </a:t>
            </a:r>
            <a:br>
              <a:rPr lang="fr-CA" sz="1400" b="1" dirty="0"/>
            </a:br>
            <a:r>
              <a:rPr lang="fr-CA" sz="1400" b="1" dirty="0"/>
              <a:t>(valides jusqu’au 22/11/2025)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9FE02-3317-E212-BDDB-343EA9CD4BEF}"/>
              </a:ext>
            </a:extLst>
          </p:cNvPr>
          <p:cNvSpPr/>
          <p:nvPr/>
        </p:nvSpPr>
        <p:spPr>
          <a:xfrm>
            <a:off x="195043" y="887219"/>
            <a:ext cx="6511751" cy="5472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u="sng" dirty="0">
                <a:latin typeface="Atkinson Hyperlegible" pitchFamily="2" charset="0"/>
              </a:rPr>
              <a:t>Étape 1</a:t>
            </a:r>
            <a:r>
              <a:rPr lang="fr-CA" sz="1400" b="1" dirty="0">
                <a:latin typeface="Atkinson Hyperlegible" pitchFamily="2" charset="0"/>
              </a:rPr>
              <a:t> – S’inscrire à SafeContractor</a:t>
            </a:r>
          </a:p>
        </p:txBody>
      </p:sp>
      <p:pic>
        <p:nvPicPr>
          <p:cNvPr id="5" name="object 75">
            <a:extLst>
              <a:ext uri="{FF2B5EF4-FFF2-40B4-BE49-F238E27FC236}">
                <a16:creationId xmlns:a16="http://schemas.microsoft.com/office/drawing/2014/main" id="{D6891824-FFA4-3A9D-4089-BD6D98804CC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4827" y="2269774"/>
            <a:ext cx="228346" cy="76200"/>
          </a:xfrm>
          <a:prstGeom prst="rect">
            <a:avLst/>
          </a:prstGeom>
        </p:spPr>
      </p:pic>
      <p:pic>
        <p:nvPicPr>
          <p:cNvPr id="56" name="object 75">
            <a:extLst>
              <a:ext uri="{FF2B5EF4-FFF2-40B4-BE49-F238E27FC236}">
                <a16:creationId xmlns:a16="http://schemas.microsoft.com/office/drawing/2014/main" id="{E316ADF7-10F3-6731-F115-3CF443F5843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5957" y="2285816"/>
            <a:ext cx="228346" cy="76200"/>
          </a:xfrm>
          <a:prstGeom prst="rect">
            <a:avLst/>
          </a:prstGeom>
        </p:spPr>
      </p:pic>
      <p:pic>
        <p:nvPicPr>
          <p:cNvPr id="64" name="object 75">
            <a:extLst>
              <a:ext uri="{FF2B5EF4-FFF2-40B4-BE49-F238E27FC236}">
                <a16:creationId xmlns:a16="http://schemas.microsoft.com/office/drawing/2014/main" id="{519354A2-0AD1-770D-EAF5-E443CB6A20C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1774" y="2303093"/>
            <a:ext cx="228346" cy="76200"/>
          </a:xfrm>
          <a:prstGeom prst="rect">
            <a:avLst/>
          </a:prstGeom>
        </p:spPr>
      </p:pic>
      <p:pic>
        <p:nvPicPr>
          <p:cNvPr id="65" name="object 75">
            <a:extLst>
              <a:ext uri="{FF2B5EF4-FFF2-40B4-BE49-F238E27FC236}">
                <a16:creationId xmlns:a16="http://schemas.microsoft.com/office/drawing/2014/main" id="{A102F6A7-EB6F-1C83-C1A3-A75FC6A409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9238" y="2295729"/>
            <a:ext cx="228346" cy="76200"/>
          </a:xfrm>
          <a:prstGeom prst="rect">
            <a:avLst/>
          </a:prstGeom>
        </p:spPr>
      </p:pic>
      <p:sp>
        <p:nvSpPr>
          <p:cNvPr id="66" name="object 48">
            <a:extLst>
              <a:ext uri="{FF2B5EF4-FFF2-40B4-BE49-F238E27FC236}">
                <a16:creationId xmlns:a16="http://schemas.microsoft.com/office/drawing/2014/main" id="{03517597-B390-8E6E-785B-7562AC436675}"/>
              </a:ext>
            </a:extLst>
          </p:cNvPr>
          <p:cNvSpPr txBox="1"/>
          <p:nvPr/>
        </p:nvSpPr>
        <p:spPr>
          <a:xfrm>
            <a:off x="9051699" y="2040049"/>
            <a:ext cx="13086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84785" marR="166370" indent="-12700" algn="ctr">
              <a:lnSpc>
                <a:spcPct val="100000"/>
              </a:lnSpc>
              <a:spcBef>
                <a:spcPts val="100"/>
              </a:spcBef>
            </a:pP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Réception d’un courriel de résultat</a:t>
            </a:r>
            <a:endParaRPr lang="fr-CA" sz="12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pic>
        <p:nvPicPr>
          <p:cNvPr id="68" name="Graphique 67" descr="Stopwatch avec un remplissage uni">
            <a:extLst>
              <a:ext uri="{FF2B5EF4-FFF2-40B4-BE49-F238E27FC236}">
                <a16:creationId xmlns:a16="http://schemas.microsoft.com/office/drawing/2014/main" id="{B62ABFE3-D2D7-5CBF-7611-56D05BFF3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7856" y="1447047"/>
            <a:ext cx="325056" cy="325056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D7CD2169-CFD0-82B7-D776-6504CC272476}"/>
              </a:ext>
            </a:extLst>
          </p:cNvPr>
          <p:cNvSpPr txBox="1"/>
          <p:nvPr/>
        </p:nvSpPr>
        <p:spPr>
          <a:xfrm>
            <a:off x="4134953" y="1479866"/>
            <a:ext cx="63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accent4"/>
                </a:solidFill>
                <a:latin typeface="Atkinson Hyperlegible" pitchFamily="2" charset="0"/>
              </a:rPr>
              <a:t>24h</a:t>
            </a:r>
          </a:p>
        </p:txBody>
      </p:sp>
      <p:sp>
        <p:nvSpPr>
          <p:cNvPr id="70" name="Accolade fermante 69">
            <a:extLst>
              <a:ext uri="{FF2B5EF4-FFF2-40B4-BE49-F238E27FC236}">
                <a16:creationId xmlns:a16="http://schemas.microsoft.com/office/drawing/2014/main" id="{AEC11DEC-ED17-FEB5-77EA-D3F18310B01C}"/>
              </a:ext>
            </a:extLst>
          </p:cNvPr>
          <p:cNvSpPr/>
          <p:nvPr/>
        </p:nvSpPr>
        <p:spPr>
          <a:xfrm rot="16200000">
            <a:off x="4033779" y="472299"/>
            <a:ext cx="202348" cy="2617889"/>
          </a:xfrm>
          <a:prstGeom prst="rightBrace">
            <a:avLst>
              <a:gd name="adj1" fmla="val 8333"/>
              <a:gd name="adj2" fmla="val 50685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1" name="Graphique 70" descr="Stopwatch avec un remplissage uni">
            <a:extLst>
              <a:ext uri="{FF2B5EF4-FFF2-40B4-BE49-F238E27FC236}">
                <a16:creationId xmlns:a16="http://schemas.microsoft.com/office/drawing/2014/main" id="{3ACA4F04-8DDB-AEF2-D6EF-A6C61BFA1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37492" y="1483411"/>
            <a:ext cx="325056" cy="325056"/>
          </a:xfrm>
          <a:prstGeom prst="rect">
            <a:avLst/>
          </a:prstGeom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52C840D1-BD47-3330-BFE8-62DDD4CB52B2}"/>
              </a:ext>
            </a:extLst>
          </p:cNvPr>
          <p:cNvSpPr txBox="1"/>
          <p:nvPr/>
        </p:nvSpPr>
        <p:spPr>
          <a:xfrm>
            <a:off x="9107023" y="1515368"/>
            <a:ext cx="630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accent4"/>
                </a:solidFill>
                <a:latin typeface="Atkinson Hyperlegible" pitchFamily="2" charset="0"/>
              </a:rPr>
              <a:t>48h</a:t>
            </a:r>
          </a:p>
        </p:txBody>
      </p:sp>
      <p:sp>
        <p:nvSpPr>
          <p:cNvPr id="73" name="Accolade fermante 72">
            <a:extLst>
              <a:ext uri="{FF2B5EF4-FFF2-40B4-BE49-F238E27FC236}">
                <a16:creationId xmlns:a16="http://schemas.microsoft.com/office/drawing/2014/main" id="{38B6FBDB-979D-7445-08F8-1C0D2D9210EB}"/>
              </a:ext>
            </a:extLst>
          </p:cNvPr>
          <p:cNvSpPr/>
          <p:nvPr/>
        </p:nvSpPr>
        <p:spPr>
          <a:xfrm rot="16200000">
            <a:off x="8993667" y="803703"/>
            <a:ext cx="238104" cy="2046584"/>
          </a:xfrm>
          <a:prstGeom prst="rightBrace">
            <a:avLst>
              <a:gd name="adj1" fmla="val 8333"/>
              <a:gd name="adj2" fmla="val 50685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75B26E0-0046-6297-DCA5-3CD0B371FFB5}"/>
              </a:ext>
            </a:extLst>
          </p:cNvPr>
          <p:cNvSpPr/>
          <p:nvPr/>
        </p:nvSpPr>
        <p:spPr>
          <a:xfrm>
            <a:off x="6908983" y="885848"/>
            <a:ext cx="4839831" cy="5472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u="sng" dirty="0">
                <a:latin typeface="Atkinson Hyperlegible" pitchFamily="2" charset="0"/>
              </a:rPr>
              <a:t>Étape 2</a:t>
            </a:r>
            <a:r>
              <a:rPr lang="fr-CA" sz="1400" b="1" dirty="0">
                <a:latin typeface="Atkinson Hyperlegible" pitchFamily="2" charset="0"/>
              </a:rPr>
              <a:t> – Remplir et soumettre</a:t>
            </a:r>
          </a:p>
        </p:txBody>
      </p:sp>
      <p:pic>
        <p:nvPicPr>
          <p:cNvPr id="75" name="object 75">
            <a:extLst>
              <a:ext uri="{FF2B5EF4-FFF2-40B4-BE49-F238E27FC236}">
                <a16:creationId xmlns:a16="http://schemas.microsoft.com/office/drawing/2014/main" id="{6E5AF592-F197-319B-5F0D-E16D80A3E2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8189" y="2293137"/>
            <a:ext cx="228346" cy="76200"/>
          </a:xfrm>
          <a:prstGeom prst="rect">
            <a:avLst/>
          </a:prstGeom>
        </p:spPr>
      </p:pic>
      <p:pic>
        <p:nvPicPr>
          <p:cNvPr id="76" name="Graphique 75" descr="Stopwatch avec un remplissage uni">
            <a:extLst>
              <a:ext uri="{FF2B5EF4-FFF2-40B4-BE49-F238E27FC236}">
                <a16:creationId xmlns:a16="http://schemas.microsoft.com/office/drawing/2014/main" id="{0A511144-0B44-C2D7-B146-85955E8A2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73938" y="1847514"/>
            <a:ext cx="325056" cy="325056"/>
          </a:xfrm>
          <a:prstGeom prst="rect">
            <a:avLst/>
          </a:prstGeom>
        </p:spPr>
      </p:pic>
      <p:sp>
        <p:nvSpPr>
          <p:cNvPr id="77" name="ZoneTexte 76">
            <a:extLst>
              <a:ext uri="{FF2B5EF4-FFF2-40B4-BE49-F238E27FC236}">
                <a16:creationId xmlns:a16="http://schemas.microsoft.com/office/drawing/2014/main" id="{3A521044-B0C5-0D82-443A-5BA4A22F603A}"/>
              </a:ext>
            </a:extLst>
          </p:cNvPr>
          <p:cNvSpPr txBox="1"/>
          <p:nvPr/>
        </p:nvSpPr>
        <p:spPr>
          <a:xfrm>
            <a:off x="11421245" y="2086905"/>
            <a:ext cx="630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chemeClr val="accent4"/>
                </a:solidFill>
                <a:latin typeface="Atkinson Hyperlegible" pitchFamily="2" charset="0"/>
              </a:rPr>
              <a:t>+</a:t>
            </a:r>
          </a:p>
          <a:p>
            <a:pPr algn="ctr"/>
            <a:r>
              <a:rPr lang="fr-CA" sz="1600" b="1" dirty="0">
                <a:solidFill>
                  <a:schemeClr val="accent4"/>
                </a:solidFill>
                <a:latin typeface="Atkinson Hyperlegible" pitchFamily="2" charset="0"/>
              </a:rPr>
              <a:t>48h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19B81DC-7E43-096E-C1B2-00C37612758D}"/>
              </a:ext>
            </a:extLst>
          </p:cNvPr>
          <p:cNvSpPr/>
          <p:nvPr/>
        </p:nvSpPr>
        <p:spPr>
          <a:xfrm rot="5400000">
            <a:off x="9998664" y="4315878"/>
            <a:ext cx="3564027" cy="5472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u="sng" dirty="0">
                <a:latin typeface="Atkinson Hyperlegible" pitchFamily="2" charset="0"/>
              </a:rPr>
              <a:t>Étape 3</a:t>
            </a:r>
            <a:r>
              <a:rPr lang="fr-CA" sz="1400" b="1" dirty="0">
                <a:latin typeface="Atkinson Hyperlegible" pitchFamily="2" charset="0"/>
              </a:rPr>
              <a:t> – Inclure à votre proposition</a:t>
            </a:r>
          </a:p>
        </p:txBody>
      </p:sp>
    </p:spTree>
    <p:extLst>
      <p:ext uri="{BB962C8B-B14F-4D97-AF65-F5344CB8AC3E}">
        <p14:creationId xmlns:p14="http://schemas.microsoft.com/office/powerpoint/2010/main" val="37960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Le questionnaire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81BDD68-2C58-03D3-91D2-22903F4E3284}"/>
              </a:ext>
            </a:extLst>
          </p:cNvPr>
          <p:cNvSpPr txBox="1"/>
          <p:nvPr/>
        </p:nvSpPr>
        <p:spPr>
          <a:xfrm>
            <a:off x="488023" y="2060185"/>
            <a:ext cx="10604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dirty="0">
                <a:solidFill>
                  <a:schemeClr val="tx2"/>
                </a:solidFill>
                <a:latin typeface="Atkinson Hyperlegible" pitchFamily="2" charset="0"/>
              </a:rPr>
              <a:t>Identifie les meilleures pratiques selon </a:t>
            </a:r>
            <a:r>
              <a:rPr lang="fr-CA" sz="1800" b="1" dirty="0">
                <a:solidFill>
                  <a:schemeClr val="tx2"/>
                </a:solidFill>
                <a:latin typeface="Atkinson Hyperlegible" pitchFamily="2" charset="0"/>
              </a:rPr>
              <a:t>3 axes d’évaluation </a:t>
            </a:r>
            <a:r>
              <a:rPr lang="fr-CA" sz="1800" dirty="0">
                <a:solidFill>
                  <a:schemeClr val="tx2"/>
                </a:solidFill>
                <a:latin typeface="Atkinson Hyperlegible" pitchFamily="2" charset="0"/>
              </a:rPr>
              <a:t>(5 à 6 questions par axe)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35AC9B3-4589-BE5A-29C5-6D9E1A1CAB31}"/>
              </a:ext>
            </a:extLst>
          </p:cNvPr>
          <p:cNvSpPr/>
          <p:nvPr/>
        </p:nvSpPr>
        <p:spPr>
          <a:xfrm>
            <a:off x="673333" y="2703696"/>
            <a:ext cx="3400831" cy="213070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002060"/>
                </a:solidFill>
                <a:latin typeface="Atkinson Hyperlegible" pitchFamily="2" charset="0"/>
                <a:cs typeface="72 Black" panose="020B0A04030603020204" pitchFamily="34" charset="0"/>
              </a:rPr>
              <a:t>Gouvernance</a:t>
            </a:r>
          </a:p>
          <a:p>
            <a:pPr algn="ctr"/>
            <a:endParaRPr lang="fr-CA" dirty="0">
              <a:solidFill>
                <a:srgbClr val="002060"/>
              </a:solidFill>
              <a:latin typeface="Atkinson Hyperlegible" pitchFamily="2" charset="0"/>
            </a:endParaRPr>
          </a:p>
          <a:p>
            <a:pPr algn="ctr"/>
            <a:r>
              <a:rPr lang="fr-CA" sz="1800" dirty="0">
                <a:solidFill>
                  <a:srgbClr val="002060"/>
                </a:solidFill>
                <a:latin typeface="Atkinson Hyperlegible" pitchFamily="2" charset="0"/>
              </a:rPr>
              <a:t>Manière dont la fonction DD est intégrée dans les activités et processus de l’entreprise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EE027FA-6218-DDBE-6759-12850C49365C}"/>
              </a:ext>
            </a:extLst>
          </p:cNvPr>
          <p:cNvSpPr/>
          <p:nvPr/>
        </p:nvSpPr>
        <p:spPr>
          <a:xfrm>
            <a:off x="4344808" y="2703695"/>
            <a:ext cx="3400830" cy="2130707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002060"/>
                </a:solidFill>
                <a:latin typeface="Atkinson Hyperlegible" pitchFamily="2" charset="0"/>
                <a:cs typeface="72 Black" panose="020B0A04030603020204" pitchFamily="34" charset="0"/>
              </a:rPr>
              <a:t>Environnement</a:t>
            </a:r>
          </a:p>
          <a:p>
            <a:pPr algn="ctr"/>
            <a:endParaRPr lang="fr-CA" dirty="0">
              <a:solidFill>
                <a:srgbClr val="002060"/>
              </a:solidFill>
              <a:latin typeface="Atkinson Hyperlegible" pitchFamily="2" charset="0"/>
            </a:endParaRPr>
          </a:p>
          <a:p>
            <a:pPr algn="ctr"/>
            <a:r>
              <a:rPr lang="fr-CA" sz="1800" dirty="0">
                <a:solidFill>
                  <a:srgbClr val="002060"/>
                </a:solidFill>
                <a:latin typeface="Atkinson Hyperlegible" pitchFamily="2" charset="0"/>
              </a:rPr>
              <a:t>Conscience des impacts, directs ou indirects, de vos activités sur l'environnement &amp; actions pour les limiter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5956A9C-2D50-9B87-A76B-E13FEE818D3B}"/>
              </a:ext>
            </a:extLst>
          </p:cNvPr>
          <p:cNvSpPr/>
          <p:nvPr/>
        </p:nvSpPr>
        <p:spPr>
          <a:xfrm>
            <a:off x="8106680" y="2703696"/>
            <a:ext cx="3400830" cy="2130707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002060"/>
                </a:solidFill>
                <a:latin typeface="Atkinson Hyperlegible" pitchFamily="2" charset="0"/>
                <a:cs typeface="72 Black" panose="020B0A04030603020204" pitchFamily="34" charset="0"/>
              </a:rPr>
              <a:t>Social</a:t>
            </a:r>
          </a:p>
          <a:p>
            <a:pPr algn="ctr"/>
            <a:endParaRPr lang="fr-CA" dirty="0">
              <a:latin typeface="Atkinson Hyperlegible" pitchFamily="2" charset="0"/>
            </a:endParaRPr>
          </a:p>
          <a:p>
            <a:pPr algn="ctr"/>
            <a:r>
              <a:rPr lang="fr-CA" sz="1800" dirty="0">
                <a:solidFill>
                  <a:srgbClr val="002060"/>
                </a:solidFill>
                <a:latin typeface="Atkinson Hyperlegible" pitchFamily="2" charset="0"/>
              </a:rPr>
              <a:t>Façon dont une entreprise se préoccupe d’équité sociale (solidarité, qualité de vie pour tous aujourd’hui et demain)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B55B04E-F2D2-34B4-AEE0-E2FA1934F424}"/>
              </a:ext>
            </a:extLst>
          </p:cNvPr>
          <p:cNvSpPr txBox="1"/>
          <p:nvPr/>
        </p:nvSpPr>
        <p:spPr>
          <a:xfrm>
            <a:off x="488023" y="1516180"/>
            <a:ext cx="11321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fr-CA" sz="18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Développé avec la collaboration d’associations, de fournisseurs et d'autres donneurs d'ordre québécois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B6F744D-7EE5-A922-620F-85ADE654170C}"/>
              </a:ext>
            </a:extLst>
          </p:cNvPr>
          <p:cNvSpPr txBox="1"/>
          <p:nvPr/>
        </p:nvSpPr>
        <p:spPr>
          <a:xfrm>
            <a:off x="2210934" y="5399956"/>
            <a:ext cx="8881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rgbClr val="FF9B00"/>
                </a:solidFill>
                <a:latin typeface="Atkinson Hyperlegible" pitchFamily="2" charset="0"/>
              </a:rPr>
              <a:t>100 % = un </a:t>
            </a:r>
            <a:r>
              <a:rPr lang="fr-CA" sz="1800" b="1" u="sng" dirty="0">
                <a:solidFill>
                  <a:srgbClr val="FF9B00"/>
                </a:solidFill>
                <a:latin typeface="Atkinson Hyperlegible" pitchFamily="2" charset="0"/>
              </a:rPr>
              <a:t>idéal vers lequel tendre </a:t>
            </a:r>
            <a:r>
              <a:rPr lang="fr-CA" sz="1800" b="1" dirty="0">
                <a:solidFill>
                  <a:srgbClr val="FF9B00"/>
                </a:solidFill>
                <a:latin typeface="Atkinson Hyperlegible" pitchFamily="2" charset="0"/>
              </a:rPr>
              <a:t>– pas une attente aujourd’hui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65676C8-858F-FD23-73A7-D09B1BCCA1BC}"/>
              </a:ext>
            </a:extLst>
          </p:cNvPr>
          <p:cNvSpPr txBox="1"/>
          <p:nvPr/>
        </p:nvSpPr>
        <p:spPr>
          <a:xfrm>
            <a:off x="2210934" y="5898136"/>
            <a:ext cx="896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u="sng" dirty="0">
                <a:solidFill>
                  <a:srgbClr val="FF9B00"/>
                </a:solidFill>
                <a:latin typeface="Atkinson Hyperlegible" pitchFamily="2" charset="0"/>
              </a:rPr>
              <a:t>Plusieurs façons </a:t>
            </a:r>
            <a:r>
              <a:rPr lang="fr-CA" sz="1800" b="1" dirty="0">
                <a:solidFill>
                  <a:srgbClr val="FF9B00"/>
                </a:solidFill>
                <a:latin typeface="Atkinson Hyperlegible" pitchFamily="2" charset="0"/>
              </a:rPr>
              <a:t>de s’y rendre selon les activités et valeurs de votre entreprise</a:t>
            </a:r>
          </a:p>
        </p:txBody>
      </p:sp>
      <p:pic>
        <p:nvPicPr>
          <p:cNvPr id="45" name="object 7">
            <a:extLst>
              <a:ext uri="{FF2B5EF4-FFF2-40B4-BE49-F238E27FC236}">
                <a16:creationId xmlns:a16="http://schemas.microsoft.com/office/drawing/2014/main" id="{2732A191-CC78-5298-A21A-29E6C1A0D40A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05659" y="5414700"/>
            <a:ext cx="813251" cy="7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0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ception personnalisée">
  <a:themeElements>
    <a:clrScheme name="HQ_Juin2021">
      <a:dk1>
        <a:srgbClr val="000000"/>
      </a:dk1>
      <a:lt1>
        <a:srgbClr val="FFFFFF"/>
      </a:lt1>
      <a:dk2>
        <a:srgbClr val="0F096C"/>
      </a:dk2>
      <a:lt2>
        <a:srgbClr val="EAEAEA"/>
      </a:lt2>
      <a:accent1>
        <a:srgbClr val="0E75E5"/>
      </a:accent1>
      <a:accent2>
        <a:srgbClr val="1224B8"/>
      </a:accent2>
      <a:accent3>
        <a:srgbClr val="FF9B00"/>
      </a:accent3>
      <a:accent4>
        <a:srgbClr val="FD7714"/>
      </a:accent4>
      <a:accent5>
        <a:srgbClr val="E8F2FE"/>
      </a:accent5>
      <a:accent6>
        <a:srgbClr val="0F096C"/>
      </a:accent6>
      <a:hlink>
        <a:srgbClr val="1224B8"/>
      </a:hlink>
      <a:folHlink>
        <a:srgbClr val="1224B8"/>
      </a:folHlink>
    </a:clrScheme>
    <a:fontScheme name="Aria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Q Gabarit pour présentation détaillée.potx" id="{08BBD30B-49DF-46E4-81A9-D4B4F3912A59}" vid="{58968493-4797-416F-8638-029237E83EA0}"/>
    </a:ext>
  </a:extLst>
</a:theme>
</file>

<file path=ppt/theme/theme2.xml><?xml version="1.0" encoding="utf-8"?>
<a:theme xmlns:a="http://schemas.openxmlformats.org/drawingml/2006/main" name="1_Conception personnalisée">
  <a:themeElements>
    <a:clrScheme name="HQ2023">
      <a:dk1>
        <a:srgbClr val="000000"/>
      </a:dk1>
      <a:lt1>
        <a:srgbClr val="FFFFFF"/>
      </a:lt1>
      <a:dk2>
        <a:srgbClr val="0F096C"/>
      </a:dk2>
      <a:lt2>
        <a:srgbClr val="EAEAEA"/>
      </a:lt2>
      <a:accent1>
        <a:srgbClr val="0E75E5"/>
      </a:accent1>
      <a:accent2>
        <a:srgbClr val="1224B8"/>
      </a:accent2>
      <a:accent3>
        <a:srgbClr val="FF9B00"/>
      </a:accent3>
      <a:accent4>
        <a:srgbClr val="FD7714"/>
      </a:accent4>
      <a:accent5>
        <a:srgbClr val="E8F2FE"/>
      </a:accent5>
      <a:accent6>
        <a:srgbClr val="080238"/>
      </a:accent6>
      <a:hlink>
        <a:srgbClr val="1224B8"/>
      </a:hlink>
      <a:folHlink>
        <a:srgbClr val="1224B8"/>
      </a:folHlink>
    </a:clrScheme>
    <a:fontScheme name="Aria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  <a:custClrLst>
    <a:custClr name="Bleu HQ">
      <a:srgbClr val="0F096C"/>
    </a:custClr>
    <a:custClr name="Bleu moyen">
      <a:srgbClr val="1224B8"/>
    </a:custClr>
    <a:custClr name="Bleu clair">
      <a:srgbClr val="0E75E5"/>
    </a:custClr>
    <a:custClr name="Turquoise">
      <a:srgbClr val="2EBF9D"/>
    </a:custClr>
    <a:custClr name="Vert">
      <a:srgbClr val="35B74B"/>
    </a:custClr>
    <a:custClr name="Vert-jaune">
      <a:srgbClr val="BFCC19"/>
    </a:custClr>
    <a:custClr name="Jaune">
      <a:srgbClr val="F7E500"/>
    </a:custClr>
    <a:custClr name="Jaune-orange">
      <a:srgbClr val="FDCC0F"/>
    </a:custClr>
    <a:custClr name="Orange HQ">
      <a:srgbClr val="FF9B00"/>
    </a:custClr>
    <a:custClr name="Orange foncé">
      <a:srgbClr val="FD7714"/>
    </a:custClr>
  </a:custClrLst>
  <a:extLst>
    <a:ext uri="{05A4C25C-085E-4340-85A3-A5531E510DB2}">
      <thm15:themeFamily xmlns:thm15="http://schemas.microsoft.com/office/thememl/2012/main" name="HQ presentation [16-9] 2024G151 [PPT] – oct.2024.pptx" id="{AA6B5FA5-1007-40D0-AF29-694886D702E1}" vid="{6B309668-73EE-4182-B38A-EC5CB5BA641D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6C0CC400C654BA43834DB4EFB3FC4" ma:contentTypeVersion="23" ma:contentTypeDescription="Create a new document." ma:contentTypeScope="" ma:versionID="2e20f41859240e6ce0e47e1d4d0f0b84">
  <xsd:schema xmlns:xsd="http://www.w3.org/2001/XMLSchema" xmlns:xs="http://www.w3.org/2001/XMLSchema" xmlns:p="http://schemas.microsoft.com/office/2006/metadata/properties" xmlns:ns2="4bc42ab6-be15-4e82-96bc-afdc1735f846" xmlns:ns3="8f814b02-9bdd-4958-b03c-f8dd343d30b4" targetNamespace="http://schemas.microsoft.com/office/2006/metadata/properties" ma:root="true" ma:fieldsID="5562259099bbdeb25d53f4d7c46ae0b8" ns2:_="" ns3:_="">
    <xsd:import namespace="4bc42ab6-be15-4e82-96bc-afdc1735f846"/>
    <xsd:import namespace="8f814b02-9bdd-4958-b03c-f8dd343d30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Cat_x00e9_gorie" minOccurs="0"/>
                <xsd:element ref="ns2:MediaServiceSearchProperties" minOccurs="0"/>
                <xsd:element ref="ns2:_x00c9_quipe" minOccurs="0"/>
                <xsd:element ref="ns2:Syst_x00e8_me" minOccurs="0"/>
                <xsd:element ref="ns2:Section" minOccurs="0"/>
                <xsd:element ref="ns2:Sous_x002d_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c42ab6-be15-4e82-96bc-afdc1735f8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d40cc74-65ce-46ee-88ee-491d675cfa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at_x00e9_gorie" ma:index="25" nillable="true" ma:displayName="Catégorie" ma:format="Dropdown" ma:internalName="Cat_x00e9_gorie">
      <xsd:simpleType>
        <xsd:restriction base="dms:Choice">
          <xsd:enumeration value="HydroDoc"/>
          <xsd:enumeration value="Portail Système"/>
          <xsd:enumeration value="Canaux Teams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00c9_quipe" ma:index="27" nillable="true" ma:displayName="Équipe" ma:format="Dropdown" ma:internalName="_x00c9_quipe">
      <xsd:simpleType>
        <xsd:restriction base="dms:Choice">
          <xsd:enumeration value="Exploitation"/>
          <xsd:enumeration value="Projet"/>
          <xsd:enumeration value="Admin"/>
        </xsd:restriction>
      </xsd:simpleType>
    </xsd:element>
    <xsd:element name="Syst_x00e8_me" ma:index="28" nillable="true" ma:displayName="Système" ma:format="Dropdown" ma:internalName="Syst_x00e8_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AP"/>
                    <xsd:enumeration value="SAM"/>
                    <xsd:enumeration value="Catalogue"/>
                    <xsd:enumeration value="Ariba"/>
                    <xsd:enumeration value="Intranet"/>
                    <xsd:enumeration value="Site Fournisseurs"/>
                    <xsd:enumeration value="Gestion des plaintes"/>
                    <xsd:enumeration value="Robot"/>
                  </xsd:restriction>
                </xsd:simpleType>
              </xsd:element>
            </xsd:sequence>
          </xsd:extension>
        </xsd:complexContent>
      </xsd:complexType>
    </xsd:element>
    <xsd:element name="Section" ma:index="29" nillable="true" ma:displayName="Section" ma:format="Dropdown" ma:internalName="Section">
      <xsd:simpleType>
        <xsd:restriction base="dms:Choice">
          <xsd:enumeration value="Centrales"/>
          <xsd:enumeration value="Postes"/>
        </xsd:restriction>
      </xsd:simpleType>
    </xsd:element>
    <xsd:element name="Sous_x002d_section" ma:index="30" nillable="true" ma:displayName="Sous-section" ma:format="Dropdown" ma:internalName="Sous_x002d_section">
      <xsd:simpleType>
        <xsd:restriction base="dms:Choice">
          <xsd:enumeration value="Formation - Habilitation - Accueil CDST"/>
          <xsd:enumeration value="Point de coupure"/>
          <xsd:enumeration value="Fiche de cadenassage"/>
          <xsd:enumeration value="Guide amont-aval"/>
          <xsd:enumeration value="Demande de retrait"/>
          <xsd:enumeration value="Travaux sous tension - Vérification d'absence de tension"/>
          <xsd:enumeration value="Procédure chantier"/>
          <xsd:enumeration value="Dispositifs de mise à la terre"/>
          <xsd:enumeration value="Balisage"/>
          <xsd:enumeration value="Fiche de mesure de sécurité - Formulaire d'autorisation de travail"/>
          <xsd:enumeration value="Installation sous la responsabilité des exploitants"/>
          <xsd:enumeration value="Automatisme - Télécommunication"/>
          <xsd:enumeration value="Encadrement élaboré - Méthode Accord"/>
          <xsd:enumeration value="Travaux sur les accumulateurs"/>
          <xsd:enumeration value="Mise en réseau - Mise en service"/>
          <xsd:enumeration value="Schémas unifilaire"/>
          <xsd:enumeration value="Espace clos"/>
          <xsd:enumeration value="Perches isolantes"/>
          <xsd:enumeration value="Détecteur de tension capacitif"/>
          <xsd:enumeration value="Zone de travail"/>
          <xsd:enumeration value="Points fixes"/>
          <xsd:enumeration value="Mesures de sécurité"/>
          <xsd:enumeration value="Travaux en hauteur"/>
          <xsd:enumeration value="Équipements diver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14b02-9bdd-4958-b03c-f8dd343d3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d3e46c6-f26e-48d0-a391-582ed9fe1218}" ma:internalName="TaxCatchAll" ma:showField="CatchAllData" ma:web="8f814b02-9bdd-4958-b03c-f8dd343d3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c42ab6-be15-4e82-96bc-afdc1735f846">
      <Terms xmlns="http://schemas.microsoft.com/office/infopath/2007/PartnerControls"/>
    </lcf76f155ced4ddcb4097134ff3c332f>
    <Cat_x00e9_gorie xmlns="4bc42ab6-be15-4e82-96bc-afdc1735f846" xsi:nil="true"/>
    <_x00c9_quipe xmlns="4bc42ab6-be15-4e82-96bc-afdc1735f846" xsi:nil="true"/>
    <Section xmlns="4bc42ab6-be15-4e82-96bc-afdc1735f846" xsi:nil="true"/>
    <TaxCatchAll xmlns="8f814b02-9bdd-4958-b03c-f8dd343d30b4" xsi:nil="true"/>
    <Sous_x002d_section xmlns="4bc42ab6-be15-4e82-96bc-afdc1735f846" xsi:nil="true"/>
    <Syst_x00e8_me xmlns="4bc42ab6-be15-4e82-96bc-afdc1735f846" xsi:nil="true"/>
  </documentManagement>
</p:properties>
</file>

<file path=customXml/itemProps1.xml><?xml version="1.0" encoding="utf-8"?>
<ds:datastoreItem xmlns:ds="http://schemas.openxmlformats.org/officeDocument/2006/customXml" ds:itemID="{C0CFF230-F37A-4276-8295-CAC6CB4EB359}"/>
</file>

<file path=customXml/itemProps2.xml><?xml version="1.0" encoding="utf-8"?>
<ds:datastoreItem xmlns:ds="http://schemas.openxmlformats.org/officeDocument/2006/customXml" ds:itemID="{430E21D3-4AC2-4155-8573-5F7C33391703}"/>
</file>

<file path=customXml/itemProps3.xml><?xml version="1.0" encoding="utf-8"?>
<ds:datastoreItem xmlns:ds="http://schemas.openxmlformats.org/officeDocument/2006/customXml" ds:itemID="{1C6AD30C-17A1-45D8-A7CF-AC6A1D7AB3BE}"/>
</file>

<file path=docMetadata/LabelInfo.xml><?xml version="1.0" encoding="utf-8"?>
<clbl:labelList xmlns:clbl="http://schemas.microsoft.com/office/2020/mipLabelMetadata">
  <clbl:label id="{74ec6976-0d4f-4459-9ebb-a5d0bc53b1ce}" enabled="1" method="Privileged" siteId="{f40a10f0-50ee-4880-9a37-6e1dd4ac2ff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9340</TotalTime>
  <Words>3568</Words>
  <Application>Microsoft Office PowerPoint</Application>
  <PresentationFormat>Personnalisé</PresentationFormat>
  <Paragraphs>371</Paragraphs>
  <Slides>24</Slides>
  <Notes>16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Arial</vt:lpstr>
      <vt:lpstr>Atkinson Hyperlegible</vt:lpstr>
      <vt:lpstr>Calibri</vt:lpstr>
      <vt:lpstr>Lucida Grande</vt:lpstr>
      <vt:lpstr>Symbol</vt:lpstr>
      <vt:lpstr>Wingdings</vt:lpstr>
      <vt:lpstr>Conception personnalisée</vt:lpstr>
      <vt:lpstr>1_Conception personnalisée</vt:lpstr>
      <vt:lpstr>Diapositive think-cell</vt:lpstr>
      <vt:lpstr>Questionnaire de Développement  Durable (DD) </vt:lpstr>
      <vt:lpstr>Présentation PowerPoint</vt:lpstr>
      <vt:lpstr>Présentation PowerPoint</vt:lpstr>
      <vt:lpstr>Méthode d’évaluation </vt:lpstr>
      <vt:lpstr>Séquence de déploiement du questionnaire de DD</vt:lpstr>
      <vt:lpstr>Exemples de calculs de valorisation</vt:lpstr>
      <vt:lpstr>Comment savoir si ce critère est intégré à mon appel au marché ?</vt:lpstr>
      <vt:lpstr>Résumé du processus</vt:lpstr>
      <vt:lpstr>Le questionnaire</vt:lpstr>
      <vt:lpstr>Soutien accessible via Hydro-Québec </vt:lpstr>
      <vt:lpstr>Le questionnaire – section gouvernance</vt:lpstr>
      <vt:lpstr>Le questionnaire – section environnement</vt:lpstr>
      <vt:lpstr>Le questionnaire – section sociale</vt:lpstr>
      <vt:lpstr>Le questionnaire - une variété de choix de réponse pour chaque question, exemples :</vt:lpstr>
      <vt:lpstr>Les pièces justificatives</vt:lpstr>
      <vt:lpstr>Les pièces justificatives</vt:lpstr>
      <vt:lpstr>Joindre le rapport validé à votre soumission</vt:lpstr>
      <vt:lpstr>Autres aspects importants à savoir</vt:lpstr>
      <vt:lpstr>Conseil-clé 1 : commencez le processus à l’avance</vt:lpstr>
      <vt:lpstr>Conseil-clé 2 : identifiez un allié dans votre entreprise </vt:lpstr>
      <vt:lpstr>Soutien accessible via SafeContractor </vt:lpstr>
      <vt:lpstr>Les bénéfices du questionnaire et d’une démarche DD pour les fournisseurs</vt:lpstr>
      <vt:lpstr>Période de question   Merci d’écrire vos questions dans le module questions-réponses de Teams</vt:lpstr>
      <vt:lpstr>Merci de votre attention !</vt:lpstr>
    </vt:vector>
  </TitlesOfParts>
  <Company>Hydro-Québec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</dc:title>
  <dc:creator>Hydro-Québec</dc:creator>
  <dc:description>2021G532 - 2021-06-07</dc:description>
  <cp:lastModifiedBy>Berre, Céline</cp:lastModifiedBy>
  <cp:revision>590</cp:revision>
  <cp:lastPrinted>2020-03-12T15:35:31Z</cp:lastPrinted>
  <dcterms:created xsi:type="dcterms:W3CDTF">2016-01-29T14:12:44Z</dcterms:created>
  <dcterms:modified xsi:type="dcterms:W3CDTF">2025-09-11T14:15:42Z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Conception personnalisée:7</vt:lpwstr>
  </property>
  <property fmtid="{D5CDD505-2E9C-101B-9397-08002B2CF9AE}" pid="3" name="ClassificationContentMarkingHeaderText">
    <vt:lpwstr>Public</vt:lpwstr>
  </property>
  <property fmtid="{D5CDD505-2E9C-101B-9397-08002B2CF9AE}" pid="4" name="ContentTypeId">
    <vt:lpwstr>0x010100AAC6C0CC400C654BA43834DB4EFB3FC4</vt:lpwstr>
  </property>
</Properties>
</file>