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9" r:id="rId1"/>
  </p:sldMasterIdLst>
  <p:notesMasterIdLst>
    <p:notesMasterId r:id="rId27"/>
  </p:notesMasterIdLst>
  <p:handoutMasterIdLst>
    <p:handoutMasterId r:id="rId28"/>
  </p:handoutMasterIdLst>
  <p:sldIdLst>
    <p:sldId id="406" r:id="rId2"/>
    <p:sldId id="593" r:id="rId3"/>
    <p:sldId id="527" r:id="rId4"/>
    <p:sldId id="528" r:id="rId5"/>
    <p:sldId id="2147473076" r:id="rId6"/>
    <p:sldId id="533" r:id="rId7"/>
    <p:sldId id="532" r:id="rId8"/>
    <p:sldId id="2147473075" r:id="rId9"/>
    <p:sldId id="544" r:id="rId10"/>
    <p:sldId id="537" r:id="rId11"/>
    <p:sldId id="539" r:id="rId12"/>
    <p:sldId id="2147473078" r:id="rId13"/>
    <p:sldId id="538" r:id="rId14"/>
    <p:sldId id="541" r:id="rId15"/>
    <p:sldId id="542" r:id="rId16"/>
    <p:sldId id="2147473079" r:id="rId17"/>
    <p:sldId id="536" r:id="rId18"/>
    <p:sldId id="534" r:id="rId19"/>
    <p:sldId id="597" r:id="rId20"/>
    <p:sldId id="598" r:id="rId21"/>
    <p:sldId id="599" r:id="rId22"/>
    <p:sldId id="595" r:id="rId23"/>
    <p:sldId id="596" r:id="rId24"/>
    <p:sldId id="422" r:id="rId25"/>
    <p:sldId id="411" r:id="rId26"/>
  </p:sldIdLst>
  <p:sldSz cx="12192000" cy="6859588"/>
  <p:notesSz cx="7010400" cy="9296400"/>
  <p:custDataLst>
    <p:tags r:id="rId29"/>
  </p:custDataLst>
  <p:defaultTextStyle>
    <a:defPPr>
      <a:defRPr lang="fr-FR"/>
    </a:defPPr>
    <a:lvl1pPr marL="0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geron, Noémie" initials="BN" lastIdx="4" clrIdx="0">
    <p:extLst>
      <p:ext uri="{19B8F6BF-5375-455C-9EA6-DF929625EA0E}">
        <p15:presenceInfo xmlns:p15="http://schemas.microsoft.com/office/powerpoint/2012/main" userId="S::bergeron.noemie@hydroquebec.com::ed315918-2251-4aa8-94b6-f0e8fedb8522" providerId="AD"/>
      </p:ext>
    </p:extLst>
  </p:cmAuthor>
  <p:cmAuthor id="2" name="Marie-Paul Laguë" initials="ML" lastIdx="4" clrIdx="1">
    <p:extLst>
      <p:ext uri="{19B8F6BF-5375-455C-9EA6-DF929625EA0E}">
        <p15:presenceInfo xmlns:p15="http://schemas.microsoft.com/office/powerpoint/2012/main" userId="S::mlague@mplcommunication.com::389fd07b-8737-4821-9449-d84170d2ec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5E5"/>
    <a:srgbClr val="2EBF9D"/>
    <a:srgbClr val="1224B8"/>
    <a:srgbClr val="130962"/>
    <a:srgbClr val="F7E500"/>
    <a:srgbClr val="BFCC19"/>
    <a:srgbClr val="FF9B00"/>
    <a:srgbClr val="FF5050"/>
    <a:srgbClr val="DFEDFD"/>
    <a:srgbClr val="35B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7F15A-11A4-43B8-896D-32FA64AA679F}" v="3" dt="2025-09-09T17:51:23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4" autoAdjust="0"/>
    <p:restoredTop sz="80023" autoAdjust="0"/>
  </p:normalViewPr>
  <p:slideViewPr>
    <p:cSldViewPr snapToGrid="0" snapToObjects="1">
      <p:cViewPr varScale="1">
        <p:scale>
          <a:sx n="105" d="100"/>
          <a:sy n="105" d="100"/>
        </p:scale>
        <p:origin x="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74" d="100"/>
          <a:sy n="74" d="100"/>
        </p:scale>
        <p:origin x="-2028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customXml" Target="../customXml/item3.xml" Id="rId39" /><Relationship Type="http://schemas.openxmlformats.org/officeDocument/2006/relationships/slide" Target="slides/slide20.xml" Id="rId21" /><Relationship Type="http://schemas.openxmlformats.org/officeDocument/2006/relationships/tableStyles" Target="tableStyles.xml" Id="rId34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theme" Target="theme/theme1.xml" Id="rId33" /><Relationship Type="http://schemas.openxmlformats.org/officeDocument/2006/relationships/customXml" Target="../customXml/item2.xml" Id="rId38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tags" Target="tags/tag1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viewProps" Target="viewProps.xml" Id="rId32" /><Relationship Type="http://schemas.openxmlformats.org/officeDocument/2006/relationships/customXml" Target="../customXml/item1.xml" Id="rId37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handoutMaster" Target="handoutMasters/handoutMaster1.xml" Id="rId28" /><Relationship Type="http://schemas.microsoft.com/office/2015/10/relationships/revisionInfo" Target="revisionInfo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presProps" Target="presProps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notesMaster" Target="notesMasters/notesMaster1.xml" Id="rId27" /><Relationship Type="http://schemas.openxmlformats.org/officeDocument/2006/relationships/commentAuthors" Target="commentAuthors.xml" Id="rId30" /><Relationship Type="http://schemas.openxmlformats.org/officeDocument/2006/relationships/slide" Target="slides/slide7.xml" Id="rId8" /><Relationship Type="http://schemas.openxmlformats.org/officeDocument/2006/relationships/slide" Target="slides/slide2.xml" Id="rId3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02276" y="8829967"/>
            <a:ext cx="6078828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 algn="ctr"/>
            <a:fld id="{99E6D458-8B1C-9848-BCB2-5F4935CB2004}" type="slidenum">
              <a:rPr lang="fr-CA" smtClean="0"/>
              <a:pPr algn="ctr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03655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323850"/>
            <a:ext cx="617855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397256" y="3916119"/>
            <a:ext cx="6215888" cy="506356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05733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152430" indent="-152430" algn="l" defTabSz="609722" rtl="0" eaLnBrk="1" latinLnBrk="0" hangingPunct="1">
      <a:buFont typeface="Arial"/>
      <a:buChar char="•"/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304861" indent="-152430" algn="l" defTabSz="609722" rtl="0" eaLnBrk="1" latinLnBrk="0" hangingPunct="1">
      <a:buFont typeface="Lucida Grande"/>
      <a:buChar char="­"/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533507" indent="-228646" algn="l" defTabSz="609722" rtl="0" eaLnBrk="1" latinLnBrk="0" hangingPunct="1">
      <a:buFont typeface="Lucida Grande"/>
      <a:buChar char="­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52" indent="0" algn="l" defTabSz="609722" rtl="0" eaLnBrk="1" latinLnBrk="0" hangingPunct="1">
      <a:defRPr sz="1500" b="1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6097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6097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6097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6097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2365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87589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59189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96450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51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3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2811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3551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9606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01002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5638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8D3AA-F02C-DD58-0E0E-29F204CF0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DE20A1C-1DD9-607E-F0A8-F32D9A60D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D4F8DE4-60C5-D7DD-1190-0E8ABB0B3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15368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0906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ans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A78ADB0B-4C01-4328-B941-9D2B369F78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281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A78ADB0B-4C01-4328-B941-9D2B369F78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jet 3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A23DD9EB-ED79-4A76-A403-D6BFDD6A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1" y="1787887"/>
            <a:ext cx="9401178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D2EEFEE2-06F5-45B1-9AC1-C4B4A29E6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302049"/>
            <a:ext cx="9401176" cy="218008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16D00B47-2732-427D-9431-CFC3535CAC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7" y="5023907"/>
            <a:ext cx="9401176" cy="894293"/>
          </a:xfr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tile tx="0" ty="0" sx="100000" sy="100000" flip="none" algn="tl"/>
          </a:blipFill>
        </p:spPr>
        <p:txBody>
          <a:bodyPr wrap="square" lIns="0" tIns="432000" rIns="0" bIns="0" anchor="b" anchorCtr="0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Cliquez pour modifier les styles </a:t>
            </a:r>
            <a:br>
              <a:rPr lang="fr-CA"/>
            </a:br>
            <a:r>
              <a:rPr lang="fr-CA"/>
              <a:t>du texte du masque</a:t>
            </a:r>
            <a:endParaRPr lang="fr-CA" dirty="0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96210E1E-1122-4312-94C2-E26A108E3BE6}"/>
              </a:ext>
            </a:extLst>
          </p:cNvPr>
          <p:cNvSpPr/>
          <p:nvPr userDrawn="1"/>
        </p:nvSpPr>
        <p:spPr>
          <a:xfrm>
            <a:off x="10507663" y="5050648"/>
            <a:ext cx="1250950" cy="1007574"/>
          </a:xfrm>
          <a:custGeom>
            <a:avLst/>
            <a:gdLst>
              <a:gd name="connsiteX0" fmla="*/ 2228414 w 4719509"/>
              <a:gd name="connsiteY0" fmla="*/ 2614853 h 3801316"/>
              <a:gd name="connsiteX1" fmla="*/ 1307027 w 4719509"/>
              <a:gd name="connsiteY1" fmla="*/ 1941778 h 3801316"/>
              <a:gd name="connsiteX2" fmla="*/ 2024016 w 4719509"/>
              <a:gd name="connsiteY2" fmla="*/ 1941778 h 3801316"/>
              <a:gd name="connsiteX3" fmla="*/ 2542994 w 4719509"/>
              <a:gd name="connsiteY3" fmla="*/ 2329015 h 3801316"/>
              <a:gd name="connsiteX4" fmla="*/ 2542196 w 4719509"/>
              <a:gd name="connsiteY4" fmla="*/ 2329015 h 3801316"/>
              <a:gd name="connsiteX5" fmla="*/ 2777732 w 4719509"/>
              <a:gd name="connsiteY5" fmla="*/ 1625600 h 3801316"/>
              <a:gd name="connsiteX6" fmla="*/ 1628794 w 4719509"/>
              <a:gd name="connsiteY6" fmla="*/ 466282 h 3801316"/>
              <a:gd name="connsiteX7" fmla="*/ 479855 w 4719509"/>
              <a:gd name="connsiteY7" fmla="*/ 1625600 h 3801316"/>
              <a:gd name="connsiteX8" fmla="*/ 1628794 w 4719509"/>
              <a:gd name="connsiteY8" fmla="*/ 2784918 h 3801316"/>
              <a:gd name="connsiteX9" fmla="*/ 2228414 w 4719509"/>
              <a:gd name="connsiteY9" fmla="*/ 2614853 h 3801316"/>
              <a:gd name="connsiteX10" fmla="*/ 2228414 w 4719509"/>
              <a:gd name="connsiteY10" fmla="*/ 2614853 h 3801316"/>
              <a:gd name="connsiteX11" fmla="*/ 2614853 w 4719509"/>
              <a:gd name="connsiteY11" fmla="*/ 2920651 h 3801316"/>
              <a:gd name="connsiteX12" fmla="*/ 1627995 w 4719509"/>
              <a:gd name="connsiteY12" fmla="*/ 3252797 h 3801316"/>
              <a:gd name="connsiteX13" fmla="*/ 0 w 4719509"/>
              <a:gd name="connsiteY13" fmla="*/ 1626398 h 3801316"/>
              <a:gd name="connsiteX14" fmla="*/ 1627995 w 4719509"/>
              <a:gd name="connsiteY14" fmla="*/ 0 h 3801316"/>
              <a:gd name="connsiteX15" fmla="*/ 3255991 w 4719509"/>
              <a:gd name="connsiteY15" fmla="*/ 1626398 h 3801316"/>
              <a:gd name="connsiteX16" fmla="*/ 2922248 w 4719509"/>
              <a:gd name="connsiteY16" fmla="*/ 2613256 h 3801316"/>
              <a:gd name="connsiteX17" fmla="*/ 3413281 w 4719509"/>
              <a:gd name="connsiteY17" fmla="*/ 2996501 h 3801316"/>
              <a:gd name="connsiteX18" fmla="*/ 3352600 w 4719509"/>
              <a:gd name="connsiteY18" fmla="*/ 2429617 h 3801316"/>
              <a:gd name="connsiteX19" fmla="*/ 4716316 w 4719509"/>
              <a:gd name="connsiteY19" fmla="*/ 3448412 h 3801316"/>
              <a:gd name="connsiteX20" fmla="*/ 4719510 w 4719509"/>
              <a:gd name="connsiteY20" fmla="*/ 3477954 h 3801316"/>
              <a:gd name="connsiteX21" fmla="*/ 3711893 w 4719509"/>
              <a:gd name="connsiteY21" fmla="*/ 3034826 h 3801316"/>
              <a:gd name="connsiteX22" fmla="*/ 3794930 w 4719509"/>
              <a:gd name="connsiteY22" fmla="*/ 3801317 h 3801316"/>
              <a:gd name="connsiteX23" fmla="*/ 2614853 w 4719509"/>
              <a:gd name="connsiteY23" fmla="*/ 2920651 h 3801316"/>
              <a:gd name="connsiteX24" fmla="*/ 2614853 w 4719509"/>
              <a:gd name="connsiteY24" fmla="*/ 2920651 h 380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9509" h="3801316">
                <a:moveTo>
                  <a:pt x="2228414" y="2614853"/>
                </a:moveTo>
                <a:cubicBezTo>
                  <a:pt x="2040783" y="2475128"/>
                  <a:pt x="1307027" y="1941778"/>
                  <a:pt x="1307027" y="1941778"/>
                </a:cubicBezTo>
                <a:lnTo>
                  <a:pt x="2024016" y="1941778"/>
                </a:lnTo>
                <a:cubicBezTo>
                  <a:pt x="2065534" y="1973715"/>
                  <a:pt x="2386502" y="2212445"/>
                  <a:pt x="2542994" y="2329015"/>
                </a:cubicBezTo>
                <a:lnTo>
                  <a:pt x="2542196" y="2329015"/>
                </a:lnTo>
                <a:cubicBezTo>
                  <a:pt x="2689905" y="2134199"/>
                  <a:pt x="2777732" y="1889880"/>
                  <a:pt x="2777732" y="1625600"/>
                </a:cubicBezTo>
                <a:cubicBezTo>
                  <a:pt x="2777732" y="985260"/>
                  <a:pt x="2263544" y="466282"/>
                  <a:pt x="1628794" y="466282"/>
                </a:cubicBezTo>
                <a:cubicBezTo>
                  <a:pt x="994043" y="466282"/>
                  <a:pt x="479855" y="985260"/>
                  <a:pt x="479855" y="1625600"/>
                </a:cubicBezTo>
                <a:cubicBezTo>
                  <a:pt x="479855" y="2265939"/>
                  <a:pt x="994043" y="2784918"/>
                  <a:pt x="1628794" y="2784918"/>
                </a:cubicBezTo>
                <a:cubicBezTo>
                  <a:pt x="1848362" y="2785716"/>
                  <a:pt x="2053558" y="2723439"/>
                  <a:pt x="2228414" y="2614853"/>
                </a:cubicBezTo>
                <a:lnTo>
                  <a:pt x="2228414" y="2614853"/>
                </a:lnTo>
                <a:close/>
                <a:moveTo>
                  <a:pt x="2614853" y="2920651"/>
                </a:moveTo>
                <a:cubicBezTo>
                  <a:pt x="2340992" y="3129040"/>
                  <a:pt x="1999264" y="3252797"/>
                  <a:pt x="1627995" y="3252797"/>
                </a:cubicBezTo>
                <a:cubicBezTo>
                  <a:pt x="728965" y="3252797"/>
                  <a:pt x="0" y="2524630"/>
                  <a:pt x="0" y="1626398"/>
                </a:cubicBezTo>
                <a:cubicBezTo>
                  <a:pt x="0" y="728167"/>
                  <a:pt x="728965" y="0"/>
                  <a:pt x="1627995" y="0"/>
                </a:cubicBezTo>
                <a:cubicBezTo>
                  <a:pt x="2527026" y="0"/>
                  <a:pt x="3255991" y="728167"/>
                  <a:pt x="3255991" y="1626398"/>
                </a:cubicBezTo>
                <a:cubicBezTo>
                  <a:pt x="3255991" y="1997667"/>
                  <a:pt x="3131436" y="2339395"/>
                  <a:pt x="2922248" y="2613256"/>
                </a:cubicBezTo>
                <a:cubicBezTo>
                  <a:pt x="3004486" y="2673936"/>
                  <a:pt x="3373360" y="2948596"/>
                  <a:pt x="3413281" y="2996501"/>
                </a:cubicBezTo>
                <a:cubicBezTo>
                  <a:pt x="3398909" y="2861567"/>
                  <a:pt x="3352600" y="2429617"/>
                  <a:pt x="3352600" y="2429617"/>
                </a:cubicBezTo>
                <a:lnTo>
                  <a:pt x="4716316" y="3448412"/>
                </a:lnTo>
                <a:lnTo>
                  <a:pt x="4719510" y="3477954"/>
                </a:lnTo>
                <a:lnTo>
                  <a:pt x="3711893" y="3034826"/>
                </a:lnTo>
                <a:lnTo>
                  <a:pt x="3794930" y="3801317"/>
                </a:lnTo>
                <a:lnTo>
                  <a:pt x="2614853" y="2920651"/>
                </a:lnTo>
                <a:lnTo>
                  <a:pt x="2614853" y="2920651"/>
                </a:lnTo>
                <a:close/>
              </a:path>
            </a:pathLst>
          </a:custGeom>
          <a:solidFill>
            <a:srgbClr val="FF9B00"/>
          </a:solidFill>
          <a:ln w="79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/>
          </a:p>
        </p:txBody>
      </p:sp>
      <p:pic>
        <p:nvPicPr>
          <p:cNvPr id="37" name="Image 36" descr="Une image contenant lumière  Description générée automatiquement">
            <a:extLst>
              <a:ext uri="{FF2B5EF4-FFF2-40B4-BE49-F238E27FC236}">
                <a16:creationId xmlns:a16="http://schemas.microsoft.com/office/drawing/2014/main" id="{54C49FD3-BE2C-4176-9AC7-4087997C6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9" t="11907" r="54546" b="14498"/>
          <a:stretch/>
        </p:blipFill>
        <p:spPr>
          <a:xfrm rot="16200000">
            <a:off x="5879306" y="546894"/>
            <a:ext cx="43338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5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501900"/>
            <a:ext cx="3632200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DDD7DA-2A65-42AB-8EB0-C6F4B6833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79901" y="2501900"/>
            <a:ext cx="3632200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9156041C-7B5B-46E2-A5D9-1385EC80D5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6413" y="2501900"/>
            <a:ext cx="3632200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943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bloc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 7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7478713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CA" dirty="0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C6A32F72-9785-4031-A895-AA4B21734C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74787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1120901F-A05E-4A9A-BB2A-B03A09B0FA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8000" y="0"/>
            <a:ext cx="3630613" cy="6426200"/>
          </a:xfrm>
          <a:solidFill>
            <a:schemeClr val="tx2"/>
          </a:solidFill>
        </p:spPr>
        <p:txBody>
          <a:bodyPr lIns="180000" tIns="2502000" rIns="18000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3707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 et bloc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 7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501900"/>
            <a:ext cx="3630614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C6A32F72-9785-4031-A895-AA4B21734C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74787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1120901F-A05E-4A9A-BB2A-B03A09B0FA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8000" y="0"/>
            <a:ext cx="3630613" cy="6426200"/>
          </a:xfrm>
          <a:solidFill>
            <a:schemeClr val="tx2"/>
          </a:solidFill>
        </p:spPr>
        <p:txBody>
          <a:bodyPr lIns="180000" tIns="2502000" rIns="18000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4457CD6-ACCC-4B93-A7EE-7F9DAEE51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8854" y="2501900"/>
            <a:ext cx="3630614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490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 7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7478713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C6A32F72-9785-4031-A895-AA4B21734C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74787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10" name="Espace réservé pour une image  30">
            <a:extLst>
              <a:ext uri="{FF2B5EF4-FFF2-40B4-BE49-F238E27FC236}">
                <a16:creationId xmlns:a16="http://schemas.microsoft.com/office/drawing/2014/main" id="{FAA0423A-44E1-4B8C-9AA2-9C05C27EFA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3632200" cy="64262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Page de texte droite ou gauche 598x1054</a:t>
            </a:r>
          </a:p>
        </p:txBody>
      </p:sp>
    </p:spTree>
    <p:extLst>
      <p:ext uri="{BB962C8B-B14F-4D97-AF65-F5344CB8AC3E}">
        <p14:creationId xmlns:p14="http://schemas.microsoft.com/office/powerpoint/2010/main" val="311436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BD2A0A79-AF5B-42FF-A814-B7204F49C9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3698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BD2A0A79-AF5B-42FF-A814-B7204F49C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jet 7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3848640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852" y="685600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8852" y="2501900"/>
            <a:ext cx="7478713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C6A32F72-9785-4031-A895-AA4B21734C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8852" y="431800"/>
            <a:ext cx="74787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10" name="Espace réservé pour une image  30">
            <a:extLst>
              <a:ext uri="{FF2B5EF4-FFF2-40B4-BE49-F238E27FC236}">
                <a16:creationId xmlns:a16="http://schemas.microsoft.com/office/drawing/2014/main" id="{FAA0423A-44E1-4B8C-9AA2-9C05C27EFA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800" y="0"/>
            <a:ext cx="3632200" cy="64262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Page de texte droite ou gauche 598x1054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47825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 7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501900"/>
            <a:ext cx="3630614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C6A32F72-9785-4031-A895-AA4B21734C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74787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4457CD6-ACCC-4B93-A7EE-7F9DAEE51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8854" y="2501900"/>
            <a:ext cx="3630614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9" name="Espace réservé pour une image  30">
            <a:extLst>
              <a:ext uri="{FF2B5EF4-FFF2-40B4-BE49-F238E27FC236}">
                <a16:creationId xmlns:a16="http://schemas.microsoft.com/office/drawing/2014/main" id="{337E49D0-AFC9-41DE-8F1B-9D5ABCFA3C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3632200" cy="64262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Page de texte droite ou gauche 598x1054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5143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et vignet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t 1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71C8FD-22B5-402B-929A-92A413622349}"/>
              </a:ext>
            </a:extLst>
          </p:cNvPr>
          <p:cNvSpPr/>
          <p:nvPr userDrawn="1"/>
        </p:nvSpPr>
        <p:spPr>
          <a:xfrm>
            <a:off x="0" y="2743200"/>
            <a:ext cx="12192000" cy="368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BB4F5E-7ED7-4DC2-8465-3509CE17AB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024" y="2024743"/>
            <a:ext cx="1770062" cy="1770062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6BD71F09-4A63-4C1B-9A74-A3FD640903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0969" y="2024743"/>
            <a:ext cx="1770062" cy="1770062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D76140D5-CCFB-4005-AB1C-4655CA12D6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56914" y="2024743"/>
            <a:ext cx="1770062" cy="1770062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082B87C-F12D-4DDE-8313-F8B7D563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5D88722A-2014-4E1E-8BEC-85D21ACC9C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3D1813-BF64-4792-9712-507BCA387E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1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61FB5E1A-656B-4B24-BF6C-E097C2C96B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79899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FF37142-A427-444B-94F1-5839DE97E3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9586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019167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et cercl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t 1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71C8FD-22B5-402B-929A-92A413622349}"/>
              </a:ext>
            </a:extLst>
          </p:cNvPr>
          <p:cNvSpPr/>
          <p:nvPr userDrawn="1"/>
        </p:nvSpPr>
        <p:spPr>
          <a:xfrm>
            <a:off x="0" y="2743200"/>
            <a:ext cx="12192000" cy="368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082B87C-F12D-4DDE-8313-F8B7D563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5D88722A-2014-4E1E-8BEC-85D21ACC9C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3D1813-BF64-4792-9712-507BCA387E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1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61FB5E1A-656B-4B24-BF6C-E097C2C96B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79899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FF37142-A427-444B-94F1-5839DE97E3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9586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F9218D2-0B4D-45F8-A3AB-A215873FF7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59438" y="2019465"/>
            <a:ext cx="1775339" cy="1775339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ts val="300"/>
              </a:spcBef>
              <a:defRPr lang="fr-FR" sz="2400" smtClean="0">
                <a:solidFill>
                  <a:schemeClr val="tx2"/>
                </a:solidFill>
              </a:defRPr>
            </a:lvl1pPr>
            <a:lvl2pPr algn="ctr">
              <a:lnSpc>
                <a:spcPct val="90000"/>
              </a:lnSpc>
              <a:spcBef>
                <a:spcPts val="300"/>
              </a:spcBef>
              <a:defRPr lang="fr-FR" sz="1800" smtClean="0">
                <a:solidFill>
                  <a:schemeClr val="accent2"/>
                </a:solidFill>
              </a:defRPr>
            </a:lvl2pPr>
            <a:lvl3pPr marL="0" indent="0">
              <a:buNone/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11">
            <a:extLst>
              <a:ext uri="{FF2B5EF4-FFF2-40B4-BE49-F238E27FC236}">
                <a16:creationId xmlns:a16="http://schemas.microsoft.com/office/drawing/2014/main" id="{78A7D85B-36F6-4B3C-817E-CB38B51D829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07536" y="2019465"/>
            <a:ext cx="1775339" cy="1775339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ts val="300"/>
              </a:spcBef>
              <a:defRPr lang="fr-FR" sz="2400" smtClean="0">
                <a:solidFill>
                  <a:schemeClr val="tx2"/>
                </a:solidFill>
              </a:defRPr>
            </a:lvl1pPr>
            <a:lvl2pPr algn="ctr">
              <a:lnSpc>
                <a:spcPct val="90000"/>
              </a:lnSpc>
              <a:spcBef>
                <a:spcPts val="300"/>
              </a:spcBef>
              <a:defRPr lang="fr-FR" sz="1800" smtClean="0">
                <a:solidFill>
                  <a:schemeClr val="accent2"/>
                </a:solidFill>
              </a:defRPr>
            </a:lvl2pPr>
            <a:lvl3pPr marL="0" indent="0">
              <a:buNone/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441CCA50-0BCA-40B7-98CC-FB57B8F2C0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55634" y="2019465"/>
            <a:ext cx="1775339" cy="1775339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ts val="300"/>
              </a:spcBef>
              <a:defRPr lang="fr-FR" sz="2400" smtClean="0">
                <a:solidFill>
                  <a:schemeClr val="tx2"/>
                </a:solidFill>
              </a:defRPr>
            </a:lvl1pPr>
            <a:lvl2pPr algn="ctr">
              <a:lnSpc>
                <a:spcPct val="90000"/>
              </a:lnSpc>
              <a:spcBef>
                <a:spcPts val="300"/>
              </a:spcBef>
              <a:defRPr lang="fr-FR" sz="1800" smtClean="0">
                <a:solidFill>
                  <a:schemeClr val="accent2"/>
                </a:solidFill>
              </a:defRPr>
            </a:lvl2pPr>
            <a:lvl3pPr marL="0" indent="0">
              <a:buNone/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744617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et é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t 1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71C8FD-22B5-402B-929A-92A413622349}"/>
              </a:ext>
            </a:extLst>
          </p:cNvPr>
          <p:cNvSpPr/>
          <p:nvPr userDrawn="1"/>
        </p:nvSpPr>
        <p:spPr>
          <a:xfrm>
            <a:off x="0" y="2743200"/>
            <a:ext cx="12192000" cy="368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082B87C-F12D-4DDE-8313-F8B7D563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5D88722A-2014-4E1E-8BEC-85D21ACC9C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3D1813-BF64-4792-9712-507BCA387E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1" y="3924223"/>
            <a:ext cx="3630614" cy="1278696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61FB5E1A-656B-4B24-BF6C-E097C2C96B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79899" y="3924223"/>
            <a:ext cx="3630614" cy="1278696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FF37142-A427-444B-94F1-5839DE97E3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9586" y="3924223"/>
            <a:ext cx="3630614" cy="1278696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  <a:lvl2pPr algn="ctr">
              <a:lnSpc>
                <a:spcPct val="90000"/>
              </a:lnSpc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buNone/>
              <a:defRPr sz="1200" i="1">
                <a:solidFill>
                  <a:schemeClr val="bg1"/>
                </a:solidFill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1448303-395E-47DA-9982-F1B782EA6A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17974" y="2277691"/>
            <a:ext cx="1258888" cy="1258890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fr-FR" sz="6600" smtClean="0">
                <a:solidFill>
                  <a:schemeClr val="tx2"/>
                </a:solidFill>
              </a:defRPr>
            </a:lvl1pPr>
            <a:lvl2pPr marL="0" indent="0">
              <a:defRPr lang="fr-FR" sz="1800" smtClean="0">
                <a:solidFill>
                  <a:schemeClr val="accent2"/>
                </a:solidFill>
              </a:defRPr>
            </a:lvl2pPr>
            <a:lvl3pPr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1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5567E55A-7B66-432E-AFAD-09316B03A4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5762" y="2277691"/>
            <a:ext cx="1258888" cy="1258890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fr-FR" sz="6600" smtClean="0">
                <a:solidFill>
                  <a:schemeClr val="tx2"/>
                </a:solidFill>
              </a:defRPr>
            </a:lvl1pPr>
            <a:lvl2pPr marL="0" indent="0">
              <a:defRPr lang="fr-FR" sz="1800" smtClean="0">
                <a:solidFill>
                  <a:schemeClr val="accent2"/>
                </a:solidFill>
              </a:defRPr>
            </a:lvl2pPr>
            <a:lvl3pPr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2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3AE114C6-E63D-41F7-B085-004CB5AD13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15449" y="2277691"/>
            <a:ext cx="1258888" cy="1258890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fr-FR" sz="6600" smtClean="0">
                <a:solidFill>
                  <a:schemeClr val="tx2"/>
                </a:solidFill>
              </a:defRPr>
            </a:lvl1pPr>
            <a:lvl2pPr marL="0" indent="0">
              <a:defRPr lang="fr-FR" sz="1800" smtClean="0">
                <a:solidFill>
                  <a:schemeClr val="accent2"/>
                </a:solidFill>
              </a:defRPr>
            </a:lvl2pPr>
            <a:lvl3pPr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14366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à gauche et espace à dro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B064F74-A7FE-4FCA-BD78-5016D35510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4482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0B064F74-A7FE-4FCA-BD78-5016D35510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</a:extLst>
          </p:cNvPr>
          <p:cNvSpPr/>
          <p:nvPr userDrawn="1"/>
        </p:nvSpPr>
        <p:spPr>
          <a:xfrm flipH="1">
            <a:off x="4895570" y="0"/>
            <a:ext cx="7296429" cy="6859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4031971" cy="498598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8336389-2FD5-4391-90A9-D38A5351A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4031971" cy="3924300"/>
          </a:xfrm>
        </p:spPr>
        <p:txBody>
          <a:bodyPr/>
          <a:lstStyle>
            <a:lvl1pPr rtl="0">
              <a:defRPr>
                <a:solidFill>
                  <a:schemeClr val="accent3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431800"/>
            <a:ext cx="4031970" cy="400110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6344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et photo horizont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3176AF5-89DB-4989-AB92-9F0AE96BD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9914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3176AF5-89DB-4989-AB92-9F0AE96BD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jet 3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pic>
        <p:nvPicPr>
          <p:cNvPr id="22" name="Image 21" descr="Une image contenant lumière  Description générée automatiquement">
            <a:extLst>
              <a:ext uri="{FF2B5EF4-FFF2-40B4-BE49-F238E27FC236}">
                <a16:creationId xmlns:a16="http://schemas.microsoft.com/office/drawing/2014/main" id="{8AABC518-1C28-4693-A09B-B355C67D3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t="-2824" r="15591" b="21628"/>
          <a:stretch/>
        </p:blipFill>
        <p:spPr>
          <a:xfrm rot="10800000">
            <a:off x="0" y="1587"/>
            <a:ext cx="12192000" cy="3161763"/>
          </a:xfrm>
          <a:prstGeom prst="rect">
            <a:avLst/>
          </a:prstGeom>
        </p:spPr>
      </p:pic>
      <p:sp>
        <p:nvSpPr>
          <p:cNvPr id="21" name="Espace réservé pour une image  30">
            <a:extLst>
              <a:ext uri="{FF2B5EF4-FFF2-40B4-BE49-F238E27FC236}">
                <a16:creationId xmlns:a16="http://schemas.microsoft.com/office/drawing/2014/main" id="{B0760AD3-0BF4-4FEA-AECC-0506A46CDD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7034" y="1"/>
            <a:ext cx="11333166" cy="289552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Page couverture horizontale 1859x475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A23DD9EB-ED79-4A76-A403-D6BFDD6A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5" y="4032853"/>
            <a:ext cx="9401178" cy="1421357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D2EEFEE2-06F5-45B1-9AC1-C4B4A29E6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034" y="3547015"/>
            <a:ext cx="9401176" cy="218008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16D00B47-2732-427D-9431-CFC3535CAC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7" y="5620894"/>
            <a:ext cx="9401176" cy="821590"/>
          </a:xfr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tile tx="0" ty="0" sx="100000" sy="100000" flip="none" algn="tl"/>
          </a:blipFill>
        </p:spPr>
        <p:txBody>
          <a:bodyPr wrap="square" lIns="0" tIns="360000" rIns="0" bIns="0" anchor="b" anchorCtr="0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Cliquez pour modifier les styles du texte </a:t>
            </a:r>
            <a:br>
              <a:rPr lang="fr-CA"/>
            </a:br>
            <a:r>
              <a:rPr lang="fr-CA"/>
              <a:t>du masque</a:t>
            </a:r>
            <a:endParaRPr lang="fr-CA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5E327611-702F-455F-A6E7-7BC19E40E7C5}"/>
              </a:ext>
            </a:extLst>
          </p:cNvPr>
          <p:cNvSpPr/>
          <p:nvPr userDrawn="1"/>
        </p:nvSpPr>
        <p:spPr>
          <a:xfrm>
            <a:off x="10507663" y="5573162"/>
            <a:ext cx="1250950" cy="1007574"/>
          </a:xfrm>
          <a:custGeom>
            <a:avLst/>
            <a:gdLst>
              <a:gd name="connsiteX0" fmla="*/ 2228414 w 4719509"/>
              <a:gd name="connsiteY0" fmla="*/ 2614853 h 3801316"/>
              <a:gd name="connsiteX1" fmla="*/ 1307027 w 4719509"/>
              <a:gd name="connsiteY1" fmla="*/ 1941778 h 3801316"/>
              <a:gd name="connsiteX2" fmla="*/ 2024016 w 4719509"/>
              <a:gd name="connsiteY2" fmla="*/ 1941778 h 3801316"/>
              <a:gd name="connsiteX3" fmla="*/ 2542994 w 4719509"/>
              <a:gd name="connsiteY3" fmla="*/ 2329015 h 3801316"/>
              <a:gd name="connsiteX4" fmla="*/ 2542196 w 4719509"/>
              <a:gd name="connsiteY4" fmla="*/ 2329015 h 3801316"/>
              <a:gd name="connsiteX5" fmla="*/ 2777732 w 4719509"/>
              <a:gd name="connsiteY5" fmla="*/ 1625600 h 3801316"/>
              <a:gd name="connsiteX6" fmla="*/ 1628794 w 4719509"/>
              <a:gd name="connsiteY6" fmla="*/ 466282 h 3801316"/>
              <a:gd name="connsiteX7" fmla="*/ 479855 w 4719509"/>
              <a:gd name="connsiteY7" fmla="*/ 1625600 h 3801316"/>
              <a:gd name="connsiteX8" fmla="*/ 1628794 w 4719509"/>
              <a:gd name="connsiteY8" fmla="*/ 2784918 h 3801316"/>
              <a:gd name="connsiteX9" fmla="*/ 2228414 w 4719509"/>
              <a:gd name="connsiteY9" fmla="*/ 2614853 h 3801316"/>
              <a:gd name="connsiteX10" fmla="*/ 2228414 w 4719509"/>
              <a:gd name="connsiteY10" fmla="*/ 2614853 h 3801316"/>
              <a:gd name="connsiteX11" fmla="*/ 2614853 w 4719509"/>
              <a:gd name="connsiteY11" fmla="*/ 2920651 h 3801316"/>
              <a:gd name="connsiteX12" fmla="*/ 1627995 w 4719509"/>
              <a:gd name="connsiteY12" fmla="*/ 3252797 h 3801316"/>
              <a:gd name="connsiteX13" fmla="*/ 0 w 4719509"/>
              <a:gd name="connsiteY13" fmla="*/ 1626398 h 3801316"/>
              <a:gd name="connsiteX14" fmla="*/ 1627995 w 4719509"/>
              <a:gd name="connsiteY14" fmla="*/ 0 h 3801316"/>
              <a:gd name="connsiteX15" fmla="*/ 3255991 w 4719509"/>
              <a:gd name="connsiteY15" fmla="*/ 1626398 h 3801316"/>
              <a:gd name="connsiteX16" fmla="*/ 2922248 w 4719509"/>
              <a:gd name="connsiteY16" fmla="*/ 2613256 h 3801316"/>
              <a:gd name="connsiteX17" fmla="*/ 3413281 w 4719509"/>
              <a:gd name="connsiteY17" fmla="*/ 2996501 h 3801316"/>
              <a:gd name="connsiteX18" fmla="*/ 3352600 w 4719509"/>
              <a:gd name="connsiteY18" fmla="*/ 2429617 h 3801316"/>
              <a:gd name="connsiteX19" fmla="*/ 4716316 w 4719509"/>
              <a:gd name="connsiteY19" fmla="*/ 3448412 h 3801316"/>
              <a:gd name="connsiteX20" fmla="*/ 4719510 w 4719509"/>
              <a:gd name="connsiteY20" fmla="*/ 3477954 h 3801316"/>
              <a:gd name="connsiteX21" fmla="*/ 3711893 w 4719509"/>
              <a:gd name="connsiteY21" fmla="*/ 3034826 h 3801316"/>
              <a:gd name="connsiteX22" fmla="*/ 3794930 w 4719509"/>
              <a:gd name="connsiteY22" fmla="*/ 3801317 h 3801316"/>
              <a:gd name="connsiteX23" fmla="*/ 2614853 w 4719509"/>
              <a:gd name="connsiteY23" fmla="*/ 2920651 h 3801316"/>
              <a:gd name="connsiteX24" fmla="*/ 2614853 w 4719509"/>
              <a:gd name="connsiteY24" fmla="*/ 2920651 h 380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9509" h="3801316">
                <a:moveTo>
                  <a:pt x="2228414" y="2614853"/>
                </a:moveTo>
                <a:cubicBezTo>
                  <a:pt x="2040783" y="2475128"/>
                  <a:pt x="1307027" y="1941778"/>
                  <a:pt x="1307027" y="1941778"/>
                </a:cubicBezTo>
                <a:lnTo>
                  <a:pt x="2024016" y="1941778"/>
                </a:lnTo>
                <a:cubicBezTo>
                  <a:pt x="2065534" y="1973715"/>
                  <a:pt x="2386502" y="2212445"/>
                  <a:pt x="2542994" y="2329015"/>
                </a:cubicBezTo>
                <a:lnTo>
                  <a:pt x="2542196" y="2329015"/>
                </a:lnTo>
                <a:cubicBezTo>
                  <a:pt x="2689905" y="2134199"/>
                  <a:pt x="2777732" y="1889880"/>
                  <a:pt x="2777732" y="1625600"/>
                </a:cubicBezTo>
                <a:cubicBezTo>
                  <a:pt x="2777732" y="985260"/>
                  <a:pt x="2263544" y="466282"/>
                  <a:pt x="1628794" y="466282"/>
                </a:cubicBezTo>
                <a:cubicBezTo>
                  <a:pt x="994043" y="466282"/>
                  <a:pt x="479855" y="985260"/>
                  <a:pt x="479855" y="1625600"/>
                </a:cubicBezTo>
                <a:cubicBezTo>
                  <a:pt x="479855" y="2265939"/>
                  <a:pt x="994043" y="2784918"/>
                  <a:pt x="1628794" y="2784918"/>
                </a:cubicBezTo>
                <a:cubicBezTo>
                  <a:pt x="1848362" y="2785716"/>
                  <a:pt x="2053558" y="2723439"/>
                  <a:pt x="2228414" y="2614853"/>
                </a:cubicBezTo>
                <a:lnTo>
                  <a:pt x="2228414" y="2614853"/>
                </a:lnTo>
                <a:close/>
                <a:moveTo>
                  <a:pt x="2614853" y="2920651"/>
                </a:moveTo>
                <a:cubicBezTo>
                  <a:pt x="2340992" y="3129040"/>
                  <a:pt x="1999264" y="3252797"/>
                  <a:pt x="1627995" y="3252797"/>
                </a:cubicBezTo>
                <a:cubicBezTo>
                  <a:pt x="728965" y="3252797"/>
                  <a:pt x="0" y="2524630"/>
                  <a:pt x="0" y="1626398"/>
                </a:cubicBezTo>
                <a:cubicBezTo>
                  <a:pt x="0" y="728167"/>
                  <a:pt x="728965" y="0"/>
                  <a:pt x="1627995" y="0"/>
                </a:cubicBezTo>
                <a:cubicBezTo>
                  <a:pt x="2527026" y="0"/>
                  <a:pt x="3255991" y="728167"/>
                  <a:pt x="3255991" y="1626398"/>
                </a:cubicBezTo>
                <a:cubicBezTo>
                  <a:pt x="3255991" y="1997667"/>
                  <a:pt x="3131436" y="2339395"/>
                  <a:pt x="2922248" y="2613256"/>
                </a:cubicBezTo>
                <a:cubicBezTo>
                  <a:pt x="3004486" y="2673936"/>
                  <a:pt x="3373360" y="2948596"/>
                  <a:pt x="3413281" y="2996501"/>
                </a:cubicBezTo>
                <a:cubicBezTo>
                  <a:pt x="3398909" y="2861567"/>
                  <a:pt x="3352600" y="2429617"/>
                  <a:pt x="3352600" y="2429617"/>
                </a:cubicBezTo>
                <a:lnTo>
                  <a:pt x="4716316" y="3448412"/>
                </a:lnTo>
                <a:lnTo>
                  <a:pt x="4719510" y="3477954"/>
                </a:lnTo>
                <a:lnTo>
                  <a:pt x="3711893" y="3034826"/>
                </a:lnTo>
                <a:lnTo>
                  <a:pt x="3794930" y="3801317"/>
                </a:lnTo>
                <a:lnTo>
                  <a:pt x="2614853" y="2920651"/>
                </a:lnTo>
                <a:lnTo>
                  <a:pt x="2614853" y="2920651"/>
                </a:lnTo>
                <a:close/>
              </a:path>
            </a:pathLst>
          </a:custGeom>
          <a:solidFill>
            <a:srgbClr val="FF9B00"/>
          </a:solidFill>
          <a:ln w="79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88819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à gauche et texte à dro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B2B9D5E3-DABA-4EBE-8ABF-6252BB75DC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1864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B2B9D5E3-DABA-4EBE-8ABF-6252BB75DC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</a:extLst>
          </p:cNvPr>
          <p:cNvSpPr/>
          <p:nvPr userDrawn="1"/>
        </p:nvSpPr>
        <p:spPr>
          <a:xfrm flipH="1">
            <a:off x="4895571" y="0"/>
            <a:ext cx="7296429" cy="6859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4031971" cy="498598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8336389-2FD5-4391-90A9-D38A5351A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4031971" cy="3924300"/>
          </a:xfrm>
        </p:spPr>
        <p:txBody>
          <a:bodyPr/>
          <a:lstStyle>
            <a:lvl1pPr rtl="0">
              <a:defRPr>
                <a:solidFill>
                  <a:schemeClr val="accent3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431800"/>
            <a:ext cx="4031970" cy="400110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431800"/>
            <a:ext cx="6431242" cy="5994400"/>
          </a:xfrm>
        </p:spPr>
        <p:txBody>
          <a:bodyPr/>
          <a:lstStyle>
            <a:lvl1pPr rtl="0">
              <a:defRPr/>
            </a:lvl1pPr>
            <a:lvl2pPr rtl="0">
              <a:defRPr>
                <a:solidFill>
                  <a:schemeClr val="bg2"/>
                </a:solidFill>
              </a:defRPr>
            </a:lvl2pPr>
            <a:lvl3pPr rtl="0">
              <a:defRPr>
                <a:solidFill>
                  <a:schemeClr val="bg2"/>
                </a:solidFill>
              </a:defRPr>
            </a:lvl3pPr>
            <a:lvl4pPr rtl="0">
              <a:defRPr>
                <a:solidFill>
                  <a:schemeClr val="bg2"/>
                </a:solidFill>
              </a:defRPr>
            </a:lvl4pPr>
            <a:lvl5pPr rtl="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73125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3D78FC66-A4BA-485A-8EF8-F77C18AC7A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9311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3D78FC66-A4BA-485A-8EF8-F77C18AC7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</a:extLst>
          </p:cNvPr>
          <p:cNvSpPr/>
          <p:nvPr userDrawn="1"/>
        </p:nvSpPr>
        <p:spPr>
          <a:xfrm flipH="1">
            <a:off x="4895571" y="0"/>
            <a:ext cx="7296429" cy="6859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501900"/>
            <a:ext cx="4031971" cy="498598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2050682"/>
            <a:ext cx="4031970" cy="400110"/>
          </a:xfrm>
        </p:spPr>
        <p:txBody>
          <a:bodyPr wrap="square" anchor="b">
            <a:spAutoFit/>
          </a:bodyPr>
          <a:lstStyle>
            <a:lvl1pPr rtl="0">
              <a:defRPr sz="1300" b="0" cap="all" spc="18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2501900"/>
            <a:ext cx="6431242" cy="3924300"/>
          </a:xfrm>
        </p:spPr>
        <p:txBody>
          <a:bodyPr/>
          <a:lstStyle>
            <a:lvl1pPr rtl="0">
              <a:defRPr/>
            </a:lvl1pPr>
            <a:lvl2pPr rtl="0">
              <a:defRPr>
                <a:solidFill>
                  <a:schemeClr val="bg2"/>
                </a:solidFill>
              </a:defRPr>
            </a:lvl2pPr>
            <a:lvl3pPr rtl="0">
              <a:defRPr>
                <a:solidFill>
                  <a:schemeClr val="bg2"/>
                </a:solidFill>
              </a:defRPr>
            </a:lvl3pPr>
            <a:lvl4pPr rtl="0">
              <a:defRPr>
                <a:solidFill>
                  <a:schemeClr val="bg2"/>
                </a:solidFill>
              </a:defRPr>
            </a:lvl4pPr>
            <a:lvl5pPr rtl="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48212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étroit droite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D952968-A62C-489B-BBC3-805CCE7F0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3136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9D952968-A62C-489B-BBC3-805CCE7F0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</a:extLst>
          </p:cNvPr>
          <p:cNvSpPr/>
          <p:nvPr userDrawn="1"/>
        </p:nvSpPr>
        <p:spPr>
          <a:xfrm flipH="1">
            <a:off x="4064000" y="0"/>
            <a:ext cx="8127999" cy="6859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501900"/>
            <a:ext cx="3189149" cy="498598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2050682"/>
            <a:ext cx="3189148" cy="400110"/>
          </a:xfrm>
        </p:spPr>
        <p:txBody>
          <a:bodyPr wrap="square" anchor="b">
            <a:spAutoFit/>
          </a:bodyPr>
          <a:lstStyle>
            <a:lvl1pPr rtl="0">
              <a:defRPr sz="1300" b="0" cap="all" spc="18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6714" y="431800"/>
            <a:ext cx="7161899" cy="5994400"/>
          </a:xfrm>
        </p:spPr>
        <p:txBody>
          <a:bodyPr anchor="ctr"/>
          <a:lstStyle>
            <a:lvl1pPr rtl="0">
              <a:defRPr/>
            </a:lvl1pPr>
            <a:lvl2pPr rtl="0">
              <a:defRPr>
                <a:solidFill>
                  <a:schemeClr val="bg2"/>
                </a:solidFill>
              </a:defRPr>
            </a:lvl2pPr>
            <a:lvl3pPr rtl="0">
              <a:defRPr>
                <a:solidFill>
                  <a:schemeClr val="bg2"/>
                </a:solidFill>
              </a:defRPr>
            </a:lvl3pPr>
            <a:lvl4pPr rtl="0">
              <a:defRPr>
                <a:solidFill>
                  <a:schemeClr val="bg2"/>
                </a:solidFill>
              </a:defRPr>
            </a:lvl4pPr>
            <a:lvl5pPr rtl="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55599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texte gr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3D78FC66-A4BA-485A-8EF8-F77C18AC7A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4692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3D78FC66-A4BA-485A-8EF8-F77C18AC7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</a:extLst>
          </p:cNvPr>
          <p:cNvSpPr/>
          <p:nvPr userDrawn="1"/>
        </p:nvSpPr>
        <p:spPr>
          <a:xfrm flipH="1">
            <a:off x="4895571" y="0"/>
            <a:ext cx="7296429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501900"/>
            <a:ext cx="4031971" cy="498598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2050682"/>
            <a:ext cx="4031970" cy="400110"/>
          </a:xfrm>
        </p:spPr>
        <p:txBody>
          <a:bodyPr wrap="square" anchor="b">
            <a:spAutoFit/>
          </a:bodyPr>
          <a:lstStyle>
            <a:lvl1pPr rtl="0">
              <a:defRPr sz="1300" b="0" cap="all" spc="18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2501900"/>
            <a:ext cx="6431242" cy="3924300"/>
          </a:xfrm>
        </p:spPr>
        <p:txBody>
          <a:bodyPr/>
          <a:lstStyle>
            <a:lvl1pPr rtl="0">
              <a:defRPr/>
            </a:lvl1pPr>
            <a:lvl2pPr rtl="0">
              <a:defRPr>
                <a:solidFill>
                  <a:schemeClr val="tx2"/>
                </a:solidFill>
              </a:defRPr>
            </a:lvl2pPr>
            <a:lvl3pPr rtl="0">
              <a:defRPr>
                <a:solidFill>
                  <a:schemeClr val="tx2"/>
                </a:solidFill>
              </a:defRPr>
            </a:lvl3pPr>
            <a:lvl4pPr rtl="0">
              <a:defRPr>
                <a:solidFill>
                  <a:schemeClr val="tx2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96380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étroit droite texte gr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3D78FC66-A4BA-485A-8EF8-F77C18AC7A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7588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3D78FC66-A4BA-485A-8EF8-F77C18AC7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</a:extLst>
          </p:cNvPr>
          <p:cNvSpPr/>
          <p:nvPr userDrawn="1"/>
        </p:nvSpPr>
        <p:spPr>
          <a:xfrm flipH="1">
            <a:off x="4895571" y="0"/>
            <a:ext cx="7296429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4031971" cy="498598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431800"/>
            <a:ext cx="4031970" cy="400110"/>
          </a:xfrm>
        </p:spPr>
        <p:txBody>
          <a:bodyPr wrap="square" anchor="t">
            <a:spAutoFit/>
          </a:bodyPr>
          <a:lstStyle>
            <a:lvl1pPr rtl="0">
              <a:defRPr sz="1300" b="0" cap="all" spc="18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431800"/>
            <a:ext cx="6431242" cy="5994400"/>
          </a:xfrm>
        </p:spPr>
        <p:txBody>
          <a:bodyPr/>
          <a:lstStyle>
            <a:lvl1pPr rtl="0">
              <a:defRPr/>
            </a:lvl1pPr>
            <a:lvl2pPr rtl="0">
              <a:defRPr>
                <a:solidFill>
                  <a:schemeClr val="tx2"/>
                </a:solidFill>
              </a:defRPr>
            </a:lvl2pPr>
            <a:lvl3pPr rtl="0">
              <a:defRPr>
                <a:solidFill>
                  <a:schemeClr val="tx2"/>
                </a:solidFill>
              </a:defRPr>
            </a:lvl3pPr>
            <a:lvl4pPr rtl="0">
              <a:defRPr>
                <a:solidFill>
                  <a:schemeClr val="tx2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4031971" cy="3924300"/>
          </a:xfrm>
        </p:spPr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16899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photo 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B2B9D5E3-DABA-4EBE-8ABF-6252BB75DC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2804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B2B9D5E3-DABA-4EBE-8ABF-6252BB75DC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7" y="1588"/>
            <a:ext cx="45719" cy="158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4487863" cy="498598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8336389-2FD5-4391-90A9-D38A5351A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4487863" cy="3924300"/>
          </a:xfrm>
        </p:spPr>
        <p:txBody>
          <a:bodyPr/>
          <a:lstStyle>
            <a:lvl1pPr rtl="0">
              <a:defRPr>
                <a:solidFill>
                  <a:schemeClr val="accent3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431800"/>
            <a:ext cx="4487862" cy="400110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2" name="Espace réservé pour une image  30">
            <a:extLst>
              <a:ext uri="{FF2B5EF4-FFF2-40B4-BE49-F238E27FC236}">
                <a16:creationId xmlns:a16="http://schemas.microsoft.com/office/drawing/2014/main" id="{B623FCCD-F6C3-4415-BC90-C0BD795679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431800"/>
            <a:ext cx="6837362" cy="5994400"/>
          </a:xfrm>
          <a:solidFill>
            <a:schemeClr val="tx2"/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Demi-page 1122x984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74021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photo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3D78FC66-A4BA-485A-8EF8-F77C18AC7A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9885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3D78FC66-A4BA-485A-8EF8-F77C18AC7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7" y="1588"/>
            <a:ext cx="45719" cy="158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4487863" cy="498598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431800"/>
            <a:ext cx="4487862" cy="400110"/>
          </a:xfrm>
        </p:spPr>
        <p:txBody>
          <a:bodyPr wrap="square" anchor="t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4487863" cy="3924300"/>
          </a:xfrm>
        </p:spPr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2" name="Espace réservé pour une image  30">
            <a:extLst>
              <a:ext uri="{FF2B5EF4-FFF2-40B4-BE49-F238E27FC236}">
                <a16:creationId xmlns:a16="http://schemas.microsoft.com/office/drawing/2014/main" id="{8467801D-46B6-4A46-AF30-6477333760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431800"/>
            <a:ext cx="6837362" cy="5994400"/>
          </a:xfrm>
          <a:solidFill>
            <a:schemeClr val="bg1"/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Demi-page 1122x984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40753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photo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3D78FC66-A4BA-485A-8EF8-F77C18AC7A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8593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3D78FC66-A4BA-485A-8EF8-F77C18AC7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018" y="685600"/>
            <a:ext cx="4460595" cy="498598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8019" y="431800"/>
            <a:ext cx="4460594" cy="400110"/>
          </a:xfrm>
        </p:spPr>
        <p:txBody>
          <a:bodyPr wrap="square" anchor="t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8018" y="2501900"/>
            <a:ext cx="4460595" cy="3924300"/>
          </a:xfrm>
        </p:spPr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2" name="Espace réservé pour une image  30">
            <a:extLst>
              <a:ext uri="{FF2B5EF4-FFF2-40B4-BE49-F238E27FC236}">
                <a16:creationId xmlns:a16="http://schemas.microsoft.com/office/drawing/2014/main" id="{8467801D-46B6-4A46-AF30-6477333760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76" y="431800"/>
            <a:ext cx="6837362" cy="5994400"/>
          </a:xfrm>
          <a:solidFill>
            <a:schemeClr val="bg2"/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Demi-page 1122x984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3603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photo 0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B2B9D5E3-DABA-4EBE-8ABF-6252BB75DC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2697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B2B9D5E3-DABA-4EBE-8ABF-6252BB75DC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Objet 1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7252299" y="1588"/>
            <a:ext cx="45719" cy="158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018" y="685600"/>
            <a:ext cx="4460595" cy="498598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8336389-2FD5-4391-90A9-D38A5351A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8018" y="2501900"/>
            <a:ext cx="4460595" cy="3924300"/>
          </a:xfrm>
        </p:spPr>
        <p:txBody>
          <a:bodyPr/>
          <a:lstStyle>
            <a:lvl1pPr rtl="0">
              <a:defRPr>
                <a:solidFill>
                  <a:schemeClr val="accent3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8019" y="431800"/>
            <a:ext cx="4460594" cy="400110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2" name="Espace réservé pour une image  30">
            <a:extLst>
              <a:ext uri="{FF2B5EF4-FFF2-40B4-BE49-F238E27FC236}">
                <a16:creationId xmlns:a16="http://schemas.microsoft.com/office/drawing/2014/main" id="{B623FCCD-F6C3-4415-BC90-C0BD795679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31800"/>
            <a:ext cx="6837362" cy="5994400"/>
          </a:xfrm>
          <a:solidFill>
            <a:schemeClr val="tx2"/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Demi-page 1122x984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1246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6F2C7E1-B620-44CF-8DDC-11E0F1E4A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413" y="4030267"/>
            <a:ext cx="3228974" cy="924869"/>
          </a:xfrm>
        </p:spPr>
        <p:txBody>
          <a:bodyPr wrap="square">
            <a:sp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 algn="ctr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B529AD5-7F90-4E34-9C98-9C6A37CDF2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60500" y="2286000"/>
            <a:ext cx="1587500" cy="15875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4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6CD32D7F-6D4D-43DE-AC59-1B34D035D9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1513" y="4030267"/>
            <a:ext cx="3228974" cy="924869"/>
          </a:xfrm>
        </p:spPr>
        <p:txBody>
          <a:bodyPr wrap="square">
            <a:sp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 algn="ctr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55368905-DF09-4BD0-A091-510C76BC2D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08600" y="2286000"/>
            <a:ext cx="1587500" cy="15875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4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CC27651C-115E-4243-9D07-D01533F27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28026" y="4030267"/>
            <a:ext cx="3228974" cy="924869"/>
          </a:xfrm>
        </p:spPr>
        <p:txBody>
          <a:bodyPr wrap="square">
            <a:sp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 algn="ctr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2" name="Espace réservé pour une image  11">
            <a:extLst>
              <a:ext uri="{FF2B5EF4-FFF2-40B4-BE49-F238E27FC236}">
                <a16:creationId xmlns:a16="http://schemas.microsoft.com/office/drawing/2014/main" id="{25A5E091-F3B7-4C4E-A4D1-8CB72C24AF6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55113" y="2286000"/>
            <a:ext cx="1587500" cy="15875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4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6174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et photo vertic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057F4E5B-ADE2-4D54-882C-4A2413A40F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7303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057F4E5B-ADE2-4D54-882C-4A2413A40F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jet 5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E0CDDB6-46E9-439D-B2A5-25D45117A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25" b="2328"/>
          <a:stretch/>
        </p:blipFill>
        <p:spPr>
          <a:xfrm>
            <a:off x="0" y="0"/>
            <a:ext cx="12192000" cy="6859588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DA9C19F-97ED-46F0-B31D-DABD69EE163C}"/>
              </a:ext>
            </a:extLst>
          </p:cNvPr>
          <p:cNvSpPr/>
          <p:nvPr userDrawn="1"/>
        </p:nvSpPr>
        <p:spPr>
          <a:xfrm>
            <a:off x="10507663" y="5573162"/>
            <a:ext cx="1250950" cy="1007574"/>
          </a:xfrm>
          <a:custGeom>
            <a:avLst/>
            <a:gdLst>
              <a:gd name="connsiteX0" fmla="*/ 2228414 w 4719509"/>
              <a:gd name="connsiteY0" fmla="*/ 2614853 h 3801316"/>
              <a:gd name="connsiteX1" fmla="*/ 1307027 w 4719509"/>
              <a:gd name="connsiteY1" fmla="*/ 1941778 h 3801316"/>
              <a:gd name="connsiteX2" fmla="*/ 2024016 w 4719509"/>
              <a:gd name="connsiteY2" fmla="*/ 1941778 h 3801316"/>
              <a:gd name="connsiteX3" fmla="*/ 2542994 w 4719509"/>
              <a:gd name="connsiteY3" fmla="*/ 2329015 h 3801316"/>
              <a:gd name="connsiteX4" fmla="*/ 2542196 w 4719509"/>
              <a:gd name="connsiteY4" fmla="*/ 2329015 h 3801316"/>
              <a:gd name="connsiteX5" fmla="*/ 2777732 w 4719509"/>
              <a:gd name="connsiteY5" fmla="*/ 1625600 h 3801316"/>
              <a:gd name="connsiteX6" fmla="*/ 1628794 w 4719509"/>
              <a:gd name="connsiteY6" fmla="*/ 466282 h 3801316"/>
              <a:gd name="connsiteX7" fmla="*/ 479855 w 4719509"/>
              <a:gd name="connsiteY7" fmla="*/ 1625600 h 3801316"/>
              <a:gd name="connsiteX8" fmla="*/ 1628794 w 4719509"/>
              <a:gd name="connsiteY8" fmla="*/ 2784918 h 3801316"/>
              <a:gd name="connsiteX9" fmla="*/ 2228414 w 4719509"/>
              <a:gd name="connsiteY9" fmla="*/ 2614853 h 3801316"/>
              <a:gd name="connsiteX10" fmla="*/ 2228414 w 4719509"/>
              <a:gd name="connsiteY10" fmla="*/ 2614853 h 3801316"/>
              <a:gd name="connsiteX11" fmla="*/ 2614853 w 4719509"/>
              <a:gd name="connsiteY11" fmla="*/ 2920651 h 3801316"/>
              <a:gd name="connsiteX12" fmla="*/ 1627995 w 4719509"/>
              <a:gd name="connsiteY12" fmla="*/ 3252797 h 3801316"/>
              <a:gd name="connsiteX13" fmla="*/ 0 w 4719509"/>
              <a:gd name="connsiteY13" fmla="*/ 1626398 h 3801316"/>
              <a:gd name="connsiteX14" fmla="*/ 1627995 w 4719509"/>
              <a:gd name="connsiteY14" fmla="*/ 0 h 3801316"/>
              <a:gd name="connsiteX15" fmla="*/ 3255991 w 4719509"/>
              <a:gd name="connsiteY15" fmla="*/ 1626398 h 3801316"/>
              <a:gd name="connsiteX16" fmla="*/ 2922248 w 4719509"/>
              <a:gd name="connsiteY16" fmla="*/ 2613256 h 3801316"/>
              <a:gd name="connsiteX17" fmla="*/ 3413281 w 4719509"/>
              <a:gd name="connsiteY17" fmla="*/ 2996501 h 3801316"/>
              <a:gd name="connsiteX18" fmla="*/ 3352600 w 4719509"/>
              <a:gd name="connsiteY18" fmla="*/ 2429617 h 3801316"/>
              <a:gd name="connsiteX19" fmla="*/ 4716316 w 4719509"/>
              <a:gd name="connsiteY19" fmla="*/ 3448412 h 3801316"/>
              <a:gd name="connsiteX20" fmla="*/ 4719510 w 4719509"/>
              <a:gd name="connsiteY20" fmla="*/ 3477954 h 3801316"/>
              <a:gd name="connsiteX21" fmla="*/ 3711893 w 4719509"/>
              <a:gd name="connsiteY21" fmla="*/ 3034826 h 3801316"/>
              <a:gd name="connsiteX22" fmla="*/ 3794930 w 4719509"/>
              <a:gd name="connsiteY22" fmla="*/ 3801317 h 3801316"/>
              <a:gd name="connsiteX23" fmla="*/ 2614853 w 4719509"/>
              <a:gd name="connsiteY23" fmla="*/ 2920651 h 3801316"/>
              <a:gd name="connsiteX24" fmla="*/ 2614853 w 4719509"/>
              <a:gd name="connsiteY24" fmla="*/ 2920651 h 380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9509" h="3801316">
                <a:moveTo>
                  <a:pt x="2228414" y="2614853"/>
                </a:moveTo>
                <a:cubicBezTo>
                  <a:pt x="2040783" y="2475128"/>
                  <a:pt x="1307027" y="1941778"/>
                  <a:pt x="1307027" y="1941778"/>
                </a:cubicBezTo>
                <a:lnTo>
                  <a:pt x="2024016" y="1941778"/>
                </a:lnTo>
                <a:cubicBezTo>
                  <a:pt x="2065534" y="1973715"/>
                  <a:pt x="2386502" y="2212445"/>
                  <a:pt x="2542994" y="2329015"/>
                </a:cubicBezTo>
                <a:lnTo>
                  <a:pt x="2542196" y="2329015"/>
                </a:lnTo>
                <a:cubicBezTo>
                  <a:pt x="2689905" y="2134199"/>
                  <a:pt x="2777732" y="1889880"/>
                  <a:pt x="2777732" y="1625600"/>
                </a:cubicBezTo>
                <a:cubicBezTo>
                  <a:pt x="2777732" y="985260"/>
                  <a:pt x="2263544" y="466282"/>
                  <a:pt x="1628794" y="466282"/>
                </a:cubicBezTo>
                <a:cubicBezTo>
                  <a:pt x="994043" y="466282"/>
                  <a:pt x="479855" y="985260"/>
                  <a:pt x="479855" y="1625600"/>
                </a:cubicBezTo>
                <a:cubicBezTo>
                  <a:pt x="479855" y="2265939"/>
                  <a:pt x="994043" y="2784918"/>
                  <a:pt x="1628794" y="2784918"/>
                </a:cubicBezTo>
                <a:cubicBezTo>
                  <a:pt x="1848362" y="2785716"/>
                  <a:pt x="2053558" y="2723439"/>
                  <a:pt x="2228414" y="2614853"/>
                </a:cubicBezTo>
                <a:lnTo>
                  <a:pt x="2228414" y="2614853"/>
                </a:lnTo>
                <a:close/>
                <a:moveTo>
                  <a:pt x="2614853" y="2920651"/>
                </a:moveTo>
                <a:cubicBezTo>
                  <a:pt x="2340992" y="3129040"/>
                  <a:pt x="1999264" y="3252797"/>
                  <a:pt x="1627995" y="3252797"/>
                </a:cubicBezTo>
                <a:cubicBezTo>
                  <a:pt x="728965" y="3252797"/>
                  <a:pt x="0" y="2524630"/>
                  <a:pt x="0" y="1626398"/>
                </a:cubicBezTo>
                <a:cubicBezTo>
                  <a:pt x="0" y="728167"/>
                  <a:pt x="728965" y="0"/>
                  <a:pt x="1627995" y="0"/>
                </a:cubicBezTo>
                <a:cubicBezTo>
                  <a:pt x="2527026" y="0"/>
                  <a:pt x="3255991" y="728167"/>
                  <a:pt x="3255991" y="1626398"/>
                </a:cubicBezTo>
                <a:cubicBezTo>
                  <a:pt x="3255991" y="1997667"/>
                  <a:pt x="3131436" y="2339395"/>
                  <a:pt x="2922248" y="2613256"/>
                </a:cubicBezTo>
                <a:cubicBezTo>
                  <a:pt x="3004486" y="2673936"/>
                  <a:pt x="3373360" y="2948596"/>
                  <a:pt x="3413281" y="2996501"/>
                </a:cubicBezTo>
                <a:cubicBezTo>
                  <a:pt x="3398909" y="2861567"/>
                  <a:pt x="3352600" y="2429617"/>
                  <a:pt x="3352600" y="2429617"/>
                </a:cubicBezTo>
                <a:lnTo>
                  <a:pt x="4716316" y="3448412"/>
                </a:lnTo>
                <a:lnTo>
                  <a:pt x="4719510" y="3477954"/>
                </a:lnTo>
                <a:lnTo>
                  <a:pt x="3711893" y="3034826"/>
                </a:lnTo>
                <a:lnTo>
                  <a:pt x="3794930" y="3801317"/>
                </a:lnTo>
                <a:lnTo>
                  <a:pt x="2614853" y="2920651"/>
                </a:lnTo>
                <a:lnTo>
                  <a:pt x="2614853" y="2920651"/>
                </a:lnTo>
                <a:close/>
              </a:path>
            </a:pathLst>
          </a:custGeom>
          <a:solidFill>
            <a:srgbClr val="FF9B00"/>
          </a:solidFill>
          <a:ln w="79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68F30E-CCBD-47D5-BB77-EF3380EE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02" y="2507501"/>
            <a:ext cx="5770562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06A69DCD-0793-4926-BEFC-6D06955E6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9902" y="1815651"/>
            <a:ext cx="5770561" cy="458074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5C391115-5B48-41FA-BCD3-04111090B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9902" y="5559690"/>
            <a:ext cx="5770561" cy="894293"/>
          </a:xfr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tile tx="0" ty="0" sx="100000" sy="100000" flip="none" algn="tl"/>
          </a:blipFill>
        </p:spPr>
        <p:txBody>
          <a:bodyPr wrap="square" lIns="0" tIns="43200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69ECB254-0858-49BB-9CC2-0A380D3777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431800"/>
            <a:ext cx="3810000" cy="5999163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Page couverture verticale 625x985</a:t>
            </a:r>
          </a:p>
        </p:txBody>
      </p:sp>
    </p:spTree>
    <p:extLst>
      <p:ext uri="{BB962C8B-B14F-4D97-AF65-F5344CB8AC3E}">
        <p14:creationId xmlns:p14="http://schemas.microsoft.com/office/powerpoint/2010/main" val="344929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6F2C7E1-B620-44CF-8DDC-11E0F1E4A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5386" y="2623577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B529AD5-7F90-4E34-9C98-9C6A37CDF2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250190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13" name="Espace réservé pour une image  11">
            <a:extLst>
              <a:ext uri="{FF2B5EF4-FFF2-40B4-BE49-F238E27FC236}">
                <a16:creationId xmlns:a16="http://schemas.microsoft.com/office/drawing/2014/main" id="{5A3E0E27-BAFF-41BB-A987-97BCA880A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0" y="459298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14" name="Espace réservé pour une image  11">
            <a:extLst>
              <a:ext uri="{FF2B5EF4-FFF2-40B4-BE49-F238E27FC236}">
                <a16:creationId xmlns:a16="http://schemas.microsoft.com/office/drawing/2014/main" id="{7E0D2E11-526F-43B3-B28D-1E66B08BAC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7621" y="250190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15" name="Espace réservé pour une image  11">
            <a:extLst>
              <a:ext uri="{FF2B5EF4-FFF2-40B4-BE49-F238E27FC236}">
                <a16:creationId xmlns:a16="http://schemas.microsoft.com/office/drawing/2014/main" id="{77325D35-F33D-4E0D-A2DB-9A17D3CD7C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7621" y="459298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24E30490-6832-49B4-AEF2-DB2CB128F2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5386" y="4699000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90D2B312-0241-43B8-ADBD-CB801E3CF6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81207" y="2623577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008CED32-DE1F-4240-B321-D0CF8C41D1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81207" y="4699000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152402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6F2C7E1-B620-44CF-8DDC-11E0F1E4A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5386" y="2087027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B529AD5-7F90-4E34-9C98-9C6A37CDF2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97043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13" name="Espace réservé pour une image  11">
            <a:extLst>
              <a:ext uri="{FF2B5EF4-FFF2-40B4-BE49-F238E27FC236}">
                <a16:creationId xmlns:a16="http://schemas.microsoft.com/office/drawing/2014/main" id="{5A3E0E27-BAFF-41BB-A987-97BCA880A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0" y="3518761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14" name="Espace réservé pour une image  11">
            <a:extLst>
              <a:ext uri="{FF2B5EF4-FFF2-40B4-BE49-F238E27FC236}">
                <a16:creationId xmlns:a16="http://schemas.microsoft.com/office/drawing/2014/main" id="{7E0D2E11-526F-43B3-B28D-1E66B08BAC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7621" y="197043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15" name="Espace réservé pour une image  11">
            <a:extLst>
              <a:ext uri="{FF2B5EF4-FFF2-40B4-BE49-F238E27FC236}">
                <a16:creationId xmlns:a16="http://schemas.microsoft.com/office/drawing/2014/main" id="{77325D35-F33D-4E0D-A2DB-9A17D3CD7C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7621" y="3518761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24E30490-6832-49B4-AEF2-DB2CB128F2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5386" y="3619701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90D2B312-0241-43B8-ADBD-CB801E3CF6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81207" y="2087027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008CED32-DE1F-4240-B321-D0CF8C41D1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81207" y="3619701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Espace réservé pour une image  11">
            <a:extLst>
              <a:ext uri="{FF2B5EF4-FFF2-40B4-BE49-F238E27FC236}">
                <a16:creationId xmlns:a16="http://schemas.microsoft.com/office/drawing/2014/main" id="{42E421AC-FB25-4286-A870-E9D016F409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00" y="5088072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AE1530A9-81E3-4049-8568-24625EAFE4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87621" y="5088072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04BA7DB-0DAA-4CBE-87FB-B3DB964724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25386" y="5189012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17758203-0393-4600-BAA5-5D1CA801BD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81207" y="5189012"/>
            <a:ext cx="3848100" cy="924869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4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179109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6F2C7E1-B620-44CF-8DDC-11E0F1E4A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4970" y="2044485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B529AD5-7F90-4E34-9C98-9C6A37CDF2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970430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13" name="Espace réservé pour une image  11">
            <a:extLst>
              <a:ext uri="{FF2B5EF4-FFF2-40B4-BE49-F238E27FC236}">
                <a16:creationId xmlns:a16="http://schemas.microsoft.com/office/drawing/2014/main" id="{5A3E0E27-BAFF-41BB-A987-97BCA880A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0" y="3518761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24E30490-6832-49B4-AEF2-DB2CB128F2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94970" y="3577159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Espace réservé pour une image  11">
            <a:extLst>
              <a:ext uri="{FF2B5EF4-FFF2-40B4-BE49-F238E27FC236}">
                <a16:creationId xmlns:a16="http://schemas.microsoft.com/office/drawing/2014/main" id="{42E421AC-FB25-4286-A870-E9D016F409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00" y="5088072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04BA7DB-0DAA-4CBE-87FB-B3DB964724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94970" y="5146470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4118C289-90A5-44ED-8339-71251A0FB9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43070" y="2044485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4" name="Espace réservé pour une image  11">
            <a:extLst>
              <a:ext uri="{FF2B5EF4-FFF2-40B4-BE49-F238E27FC236}">
                <a16:creationId xmlns:a16="http://schemas.microsoft.com/office/drawing/2014/main" id="{E33A86E1-C07A-49AB-91FF-4639EF79E1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79900" y="1970430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25" name="Espace réservé pour une image  11">
            <a:extLst>
              <a:ext uri="{FF2B5EF4-FFF2-40B4-BE49-F238E27FC236}">
                <a16:creationId xmlns:a16="http://schemas.microsoft.com/office/drawing/2014/main" id="{0B27130B-0527-4099-9B50-0165EB05643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79900" y="3518761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33238F51-E7FF-4D4E-8203-85BD920BCE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43070" y="3577159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7" name="Espace réservé pour une image  11">
            <a:extLst>
              <a:ext uri="{FF2B5EF4-FFF2-40B4-BE49-F238E27FC236}">
                <a16:creationId xmlns:a16="http://schemas.microsoft.com/office/drawing/2014/main" id="{88F9E0AF-4FB5-44D2-B9D3-06ED578DE51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79900" y="5088072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2ACB6EE6-B550-436E-9997-54394AEB92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43070" y="5146470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C4B7D622-CA1E-491E-BA04-E24A3F4E59D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91171" y="2044485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30" name="Espace réservé pour une image  11">
            <a:extLst>
              <a:ext uri="{FF2B5EF4-FFF2-40B4-BE49-F238E27FC236}">
                <a16:creationId xmlns:a16="http://schemas.microsoft.com/office/drawing/2014/main" id="{645DD858-90FB-4F93-A1B5-809849F78BF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28001" y="1970430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31" name="Espace réservé pour une image  11">
            <a:extLst>
              <a:ext uri="{FF2B5EF4-FFF2-40B4-BE49-F238E27FC236}">
                <a16:creationId xmlns:a16="http://schemas.microsoft.com/office/drawing/2014/main" id="{17EF52AE-2CE0-484D-80E2-0BC9192F103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28001" y="3518761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0DD087EE-BDFA-4B66-9623-55B89BDD38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91171" y="3577159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33" name="Espace réservé pour une image  11">
            <a:extLst>
              <a:ext uri="{FF2B5EF4-FFF2-40B4-BE49-F238E27FC236}">
                <a16:creationId xmlns:a16="http://schemas.microsoft.com/office/drawing/2014/main" id="{AAB0A01A-1D6D-441D-8F25-7442B45735C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128001" y="5088072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F20C9559-AAE0-4F4D-B5AD-E04744CAF00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91171" y="5146470"/>
            <a:ext cx="2569029" cy="822533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defRPr sz="12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92425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text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C2CA8FC5-E5B1-410F-BEBC-29B338587E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5802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C2CA8FC5-E5B1-410F-BEBC-29B338587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93D52F75-AD45-487D-88CB-EA3171E5D9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9588"/>
          </a:xfrm>
          <a:solidFill>
            <a:schemeClr val="bg2"/>
          </a:solidFill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Pleine page 2000x1125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8E13DB8-E21B-474B-9B35-539207A1E3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138707"/>
            <a:ext cx="5664200" cy="2582173"/>
          </a:xfrm>
          <a:solidFill>
            <a:schemeClr val="bg1"/>
          </a:solidFill>
        </p:spPr>
        <p:txBody>
          <a:bodyPr lIns="428400" tIns="288000" rIns="360000" bIns="288000" anchor="ctr">
            <a:spAutoFit/>
          </a:bodyPr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89587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text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C2CA8FC5-E5B1-410F-BEBC-29B338587E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02875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C2CA8FC5-E5B1-410F-BEBC-29B338587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93D52F75-AD45-487D-88CB-EA3171E5D9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9588"/>
          </a:xfrm>
          <a:solidFill>
            <a:schemeClr val="bg2"/>
          </a:solidFill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Pleine page 2000x1125</a:t>
            </a:r>
          </a:p>
          <a:p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8E13DB8-E21B-474B-9B35-539207A1E3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7800" y="2138707"/>
            <a:ext cx="5664200" cy="2582173"/>
          </a:xfrm>
          <a:solidFill>
            <a:schemeClr val="bg1"/>
          </a:solidFill>
        </p:spPr>
        <p:txBody>
          <a:bodyPr lIns="360000" tIns="288000" rIns="428400" bIns="288000" anchor="ctr">
            <a:spAutoFit/>
          </a:bodyPr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68391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946755FF-384A-44E4-83E1-C6D2D185C7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2478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946755FF-384A-44E4-83E1-C6D2D185C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A98DD1C-48B4-4EF0-AA91-0E330EA57CA3}"/>
              </a:ext>
            </a:extLst>
          </p:cNvPr>
          <p:cNvSpPr/>
          <p:nvPr userDrawn="1"/>
        </p:nvSpPr>
        <p:spPr>
          <a:xfrm>
            <a:off x="0" y="1872343"/>
            <a:ext cx="12192000" cy="45538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3042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76675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533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 bleu H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t 2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2FB6D2-8723-4DB1-827B-48555F604790}"/>
              </a:ext>
            </a:extLst>
          </p:cNvPr>
          <p:cNvSpPr/>
          <p:nvPr userDrawn="1"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0F0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7018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 spect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lumière  Description générée automatiquement">
            <a:extLst>
              <a:ext uri="{FF2B5EF4-FFF2-40B4-BE49-F238E27FC236}">
                <a16:creationId xmlns:a16="http://schemas.microsoft.com/office/drawing/2014/main" id="{23DE053A-9637-429B-9FA6-848FF7AE06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777" b="26405"/>
          <a:stretch/>
        </p:blipFill>
        <p:spPr>
          <a:xfrm rot="16200000">
            <a:off x="2666206" y="-2666206"/>
            <a:ext cx="685958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1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sans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28D9311-F474-4FE9-B8E4-0C7B12086D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309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28D9311-F474-4FE9-B8E4-0C7B12086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jet 3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A23DD9EB-ED79-4A76-A403-D6BFDD6A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1" y="1787887"/>
            <a:ext cx="9401178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D2EEFEE2-06F5-45B1-9AC1-C4B4A29E6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302049"/>
            <a:ext cx="9401176" cy="218008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16D00B47-2732-427D-9431-CFC3535CAC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7" y="5023907"/>
            <a:ext cx="9401176" cy="894293"/>
          </a:xfrm>
          <a:noFill/>
        </p:spPr>
        <p:txBody>
          <a:bodyPr wrap="square" lIns="0" tIns="432000" rIns="0" bIns="0" anchor="b" anchorCtr="0">
            <a:spAutoFit/>
          </a:bodyPr>
          <a:lstStyle>
            <a:lvl1pPr marL="0" indent="0" rtl="0">
              <a:lnSpc>
                <a:spcPct val="120000"/>
              </a:lnSpc>
              <a:spcBef>
                <a:spcPts val="0"/>
              </a:spcBef>
              <a:buNone/>
              <a:defRPr sz="1300" cap="all" spc="1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Cliquez pour modifier les styles </a:t>
            </a:r>
            <a:br>
              <a:rPr lang="fr-CA" dirty="0"/>
            </a:br>
            <a:r>
              <a:rPr lang="fr-CA" dirty="0"/>
              <a:t>du texte du masque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A43D9EA5-27D5-4E84-8B9F-91488F8E942C}"/>
              </a:ext>
            </a:extLst>
          </p:cNvPr>
          <p:cNvSpPr/>
          <p:nvPr userDrawn="1"/>
        </p:nvSpPr>
        <p:spPr>
          <a:xfrm>
            <a:off x="10507663" y="5050648"/>
            <a:ext cx="1250950" cy="1007574"/>
          </a:xfrm>
          <a:custGeom>
            <a:avLst/>
            <a:gdLst>
              <a:gd name="connsiteX0" fmla="*/ 2228414 w 4719509"/>
              <a:gd name="connsiteY0" fmla="*/ 2614853 h 3801316"/>
              <a:gd name="connsiteX1" fmla="*/ 1307027 w 4719509"/>
              <a:gd name="connsiteY1" fmla="*/ 1941778 h 3801316"/>
              <a:gd name="connsiteX2" fmla="*/ 2024016 w 4719509"/>
              <a:gd name="connsiteY2" fmla="*/ 1941778 h 3801316"/>
              <a:gd name="connsiteX3" fmla="*/ 2542994 w 4719509"/>
              <a:gd name="connsiteY3" fmla="*/ 2329015 h 3801316"/>
              <a:gd name="connsiteX4" fmla="*/ 2542196 w 4719509"/>
              <a:gd name="connsiteY4" fmla="*/ 2329015 h 3801316"/>
              <a:gd name="connsiteX5" fmla="*/ 2777732 w 4719509"/>
              <a:gd name="connsiteY5" fmla="*/ 1625600 h 3801316"/>
              <a:gd name="connsiteX6" fmla="*/ 1628794 w 4719509"/>
              <a:gd name="connsiteY6" fmla="*/ 466282 h 3801316"/>
              <a:gd name="connsiteX7" fmla="*/ 479855 w 4719509"/>
              <a:gd name="connsiteY7" fmla="*/ 1625600 h 3801316"/>
              <a:gd name="connsiteX8" fmla="*/ 1628794 w 4719509"/>
              <a:gd name="connsiteY8" fmla="*/ 2784918 h 3801316"/>
              <a:gd name="connsiteX9" fmla="*/ 2228414 w 4719509"/>
              <a:gd name="connsiteY9" fmla="*/ 2614853 h 3801316"/>
              <a:gd name="connsiteX10" fmla="*/ 2228414 w 4719509"/>
              <a:gd name="connsiteY10" fmla="*/ 2614853 h 3801316"/>
              <a:gd name="connsiteX11" fmla="*/ 2614853 w 4719509"/>
              <a:gd name="connsiteY11" fmla="*/ 2920651 h 3801316"/>
              <a:gd name="connsiteX12" fmla="*/ 1627995 w 4719509"/>
              <a:gd name="connsiteY12" fmla="*/ 3252797 h 3801316"/>
              <a:gd name="connsiteX13" fmla="*/ 0 w 4719509"/>
              <a:gd name="connsiteY13" fmla="*/ 1626398 h 3801316"/>
              <a:gd name="connsiteX14" fmla="*/ 1627995 w 4719509"/>
              <a:gd name="connsiteY14" fmla="*/ 0 h 3801316"/>
              <a:gd name="connsiteX15" fmla="*/ 3255991 w 4719509"/>
              <a:gd name="connsiteY15" fmla="*/ 1626398 h 3801316"/>
              <a:gd name="connsiteX16" fmla="*/ 2922248 w 4719509"/>
              <a:gd name="connsiteY16" fmla="*/ 2613256 h 3801316"/>
              <a:gd name="connsiteX17" fmla="*/ 3413281 w 4719509"/>
              <a:gd name="connsiteY17" fmla="*/ 2996501 h 3801316"/>
              <a:gd name="connsiteX18" fmla="*/ 3352600 w 4719509"/>
              <a:gd name="connsiteY18" fmla="*/ 2429617 h 3801316"/>
              <a:gd name="connsiteX19" fmla="*/ 4716316 w 4719509"/>
              <a:gd name="connsiteY19" fmla="*/ 3448412 h 3801316"/>
              <a:gd name="connsiteX20" fmla="*/ 4719510 w 4719509"/>
              <a:gd name="connsiteY20" fmla="*/ 3477954 h 3801316"/>
              <a:gd name="connsiteX21" fmla="*/ 3711893 w 4719509"/>
              <a:gd name="connsiteY21" fmla="*/ 3034826 h 3801316"/>
              <a:gd name="connsiteX22" fmla="*/ 3794930 w 4719509"/>
              <a:gd name="connsiteY22" fmla="*/ 3801317 h 3801316"/>
              <a:gd name="connsiteX23" fmla="*/ 2614853 w 4719509"/>
              <a:gd name="connsiteY23" fmla="*/ 2920651 h 3801316"/>
              <a:gd name="connsiteX24" fmla="*/ 2614853 w 4719509"/>
              <a:gd name="connsiteY24" fmla="*/ 2920651 h 380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9509" h="3801316">
                <a:moveTo>
                  <a:pt x="2228414" y="2614853"/>
                </a:moveTo>
                <a:cubicBezTo>
                  <a:pt x="2040783" y="2475128"/>
                  <a:pt x="1307027" y="1941778"/>
                  <a:pt x="1307027" y="1941778"/>
                </a:cubicBezTo>
                <a:lnTo>
                  <a:pt x="2024016" y="1941778"/>
                </a:lnTo>
                <a:cubicBezTo>
                  <a:pt x="2065534" y="1973715"/>
                  <a:pt x="2386502" y="2212445"/>
                  <a:pt x="2542994" y="2329015"/>
                </a:cubicBezTo>
                <a:lnTo>
                  <a:pt x="2542196" y="2329015"/>
                </a:lnTo>
                <a:cubicBezTo>
                  <a:pt x="2689905" y="2134199"/>
                  <a:pt x="2777732" y="1889880"/>
                  <a:pt x="2777732" y="1625600"/>
                </a:cubicBezTo>
                <a:cubicBezTo>
                  <a:pt x="2777732" y="985260"/>
                  <a:pt x="2263544" y="466282"/>
                  <a:pt x="1628794" y="466282"/>
                </a:cubicBezTo>
                <a:cubicBezTo>
                  <a:pt x="994043" y="466282"/>
                  <a:pt x="479855" y="985260"/>
                  <a:pt x="479855" y="1625600"/>
                </a:cubicBezTo>
                <a:cubicBezTo>
                  <a:pt x="479855" y="2265939"/>
                  <a:pt x="994043" y="2784918"/>
                  <a:pt x="1628794" y="2784918"/>
                </a:cubicBezTo>
                <a:cubicBezTo>
                  <a:pt x="1848362" y="2785716"/>
                  <a:pt x="2053558" y="2723439"/>
                  <a:pt x="2228414" y="2614853"/>
                </a:cubicBezTo>
                <a:lnTo>
                  <a:pt x="2228414" y="2614853"/>
                </a:lnTo>
                <a:close/>
                <a:moveTo>
                  <a:pt x="2614853" y="2920651"/>
                </a:moveTo>
                <a:cubicBezTo>
                  <a:pt x="2340992" y="3129040"/>
                  <a:pt x="1999264" y="3252797"/>
                  <a:pt x="1627995" y="3252797"/>
                </a:cubicBezTo>
                <a:cubicBezTo>
                  <a:pt x="728965" y="3252797"/>
                  <a:pt x="0" y="2524630"/>
                  <a:pt x="0" y="1626398"/>
                </a:cubicBezTo>
                <a:cubicBezTo>
                  <a:pt x="0" y="728167"/>
                  <a:pt x="728965" y="0"/>
                  <a:pt x="1627995" y="0"/>
                </a:cubicBezTo>
                <a:cubicBezTo>
                  <a:pt x="2527026" y="0"/>
                  <a:pt x="3255991" y="728167"/>
                  <a:pt x="3255991" y="1626398"/>
                </a:cubicBezTo>
                <a:cubicBezTo>
                  <a:pt x="3255991" y="1997667"/>
                  <a:pt x="3131436" y="2339395"/>
                  <a:pt x="2922248" y="2613256"/>
                </a:cubicBezTo>
                <a:cubicBezTo>
                  <a:pt x="3004486" y="2673936"/>
                  <a:pt x="3373360" y="2948596"/>
                  <a:pt x="3413281" y="2996501"/>
                </a:cubicBezTo>
                <a:cubicBezTo>
                  <a:pt x="3398909" y="2861567"/>
                  <a:pt x="3352600" y="2429617"/>
                  <a:pt x="3352600" y="2429617"/>
                </a:cubicBezTo>
                <a:lnTo>
                  <a:pt x="4716316" y="3448412"/>
                </a:lnTo>
                <a:lnTo>
                  <a:pt x="4719510" y="3477954"/>
                </a:lnTo>
                <a:lnTo>
                  <a:pt x="3711893" y="3034826"/>
                </a:lnTo>
                <a:lnTo>
                  <a:pt x="3794930" y="3801317"/>
                </a:lnTo>
                <a:lnTo>
                  <a:pt x="2614853" y="2920651"/>
                </a:lnTo>
                <a:lnTo>
                  <a:pt x="2614853" y="2920651"/>
                </a:lnTo>
                <a:close/>
              </a:path>
            </a:pathLst>
          </a:custGeom>
          <a:solidFill>
            <a:srgbClr val="FF9B00"/>
          </a:solidFill>
          <a:ln w="79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F998957-C6F3-49EF-9AF2-48311BC66C6F}"/>
              </a:ext>
            </a:extLst>
          </p:cNvPr>
          <p:cNvCxnSpPr>
            <a:cxnSpLocks/>
          </p:cNvCxnSpPr>
          <p:nvPr userDrawn="1"/>
        </p:nvCxnSpPr>
        <p:spPr>
          <a:xfrm>
            <a:off x="433387" y="5027903"/>
            <a:ext cx="1274833" cy="529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56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spect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t 5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E0CDDB6-46E9-439D-B2A5-25D45117A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25" b="2328"/>
          <a:stretch/>
        </p:blipFill>
        <p:spPr>
          <a:xfrm>
            <a:off x="0" y="0"/>
            <a:ext cx="12192000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31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fin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1D7206-7CA8-4DB4-83CE-DC1C7DEB9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6"/>
          <a:stretch/>
        </p:blipFill>
        <p:spPr>
          <a:xfrm>
            <a:off x="429333" y="0"/>
            <a:ext cx="8138865" cy="6417672"/>
          </a:xfrm>
          <a:prstGeom prst="rect">
            <a:avLst/>
          </a:prstGeom>
        </p:spPr>
      </p:pic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9060B64-D8FF-43AE-934E-101384190E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7999" y="2017455"/>
            <a:ext cx="3630614" cy="2554545"/>
          </a:xfrm>
        </p:spPr>
        <p:txBody>
          <a:bodyPr anchor="b" anchorCtr="0">
            <a:spAutoFit/>
          </a:bodyPr>
          <a:lstStyle>
            <a:lvl1pPr rtl="0">
              <a:defRPr sz="3600">
                <a:solidFill>
                  <a:schemeClr val="bg1"/>
                </a:solidFill>
              </a:defRPr>
            </a:lvl1pPr>
            <a:lvl2pPr rtl="0">
              <a:defRPr sz="1200" i="1">
                <a:solidFill>
                  <a:schemeClr val="bg1"/>
                </a:solidFill>
              </a:defRPr>
            </a:lvl2pPr>
            <a:lvl3pPr marL="0" indent="0" rtl="0">
              <a:buNone/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4786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age de fi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 Hydro-Québec.">
            <a:extLst>
              <a:ext uri="{FF2B5EF4-FFF2-40B4-BE49-F238E27FC236}">
                <a16:creationId xmlns:a16="http://schemas.microsoft.com/office/drawing/2014/main" id="{451D96F3-10D0-4FB0-93F6-EE25B8A25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82" y="2079745"/>
            <a:ext cx="5398019" cy="25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72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0220E6BD-2F1C-D26D-EC39-841DFDAC3E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1F731B-90CD-6C4E-A363-28707F51FD9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08163B-D0AB-96CF-FB79-455ADCAA3C7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4088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0220E6BD-2F1C-D26D-EC39-841DFDAC3E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1F731B-90CD-6C4E-A363-28707F51FD9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779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éparateur sans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4E3E2E89-3F34-4109-BDC2-A426020A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1913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4E3E2E89-3F34-4109-BDC2-A426020A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jet 5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pic>
        <p:nvPicPr>
          <p:cNvPr id="2" name="Image 1" descr="Une image contenant lumière  Description générée automatiquement">
            <a:extLst>
              <a:ext uri="{FF2B5EF4-FFF2-40B4-BE49-F238E27FC236}">
                <a16:creationId xmlns:a16="http://schemas.microsoft.com/office/drawing/2014/main" id="{23DE053A-9637-429B-9FA6-848FF7AE06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777" b="26405"/>
          <a:stretch/>
        </p:blipFill>
        <p:spPr>
          <a:xfrm rot="16200000">
            <a:off x="2666206" y="-2666206"/>
            <a:ext cx="6859588" cy="121920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6F618E8-4514-4C81-A769-2C25AD68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2507501"/>
            <a:ext cx="7477125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B0347489-FCCF-4958-86B2-74400E605F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6" y="5559690"/>
            <a:ext cx="7477125" cy="894293"/>
          </a:xfr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tile tx="0" ty="0" sx="100000" sy="100000" flip="none" algn="tl"/>
          </a:blipFill>
        </p:spPr>
        <p:txBody>
          <a:bodyPr wrap="square" lIns="0" tIns="43200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Cliquez pour modifier les styles </a:t>
            </a:r>
            <a:br>
              <a:rPr lang="fr-CA"/>
            </a:br>
            <a:r>
              <a:rPr lang="fr-CA"/>
              <a:t>du texte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013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éparateur avec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C6EB8CBD-8242-4A81-A0B9-41D4BDAC99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53930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0" imgH="591" progId="TCLayout.ActiveDocument.1">
                  <p:embed/>
                </p:oleObj>
              </mc:Choice>
              <mc:Fallback>
                <p:oleObj name="Diapositive think-cell" r:id="rId3" imgW="590" imgH="591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C6EB8CBD-8242-4A81-A0B9-41D4BDAC99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jet 5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6F618E8-4514-4C81-A769-2C25AD68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030" y="2507501"/>
            <a:ext cx="7159433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Modifiez le style du titre</a:t>
            </a:r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071A3538-0DAA-424A-BC46-DF27DC8ECE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1031" y="5799756"/>
            <a:ext cx="7159432" cy="654227"/>
          </a:xfr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tile tx="0" ty="0" sx="100000" sy="100000" flip="none" algn="tl"/>
          </a:blipFill>
        </p:spPr>
        <p:txBody>
          <a:bodyPr wrap="square" lIns="0" tIns="43200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300" cap="all" spc="1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11" name="Espace réservé pour une image  30">
            <a:extLst>
              <a:ext uri="{FF2B5EF4-FFF2-40B4-BE49-F238E27FC236}">
                <a16:creationId xmlns:a16="http://schemas.microsoft.com/office/drawing/2014/main" id="{746C1346-4A76-4A10-A43C-718C7611C6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431801"/>
            <a:ext cx="2315276" cy="59944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Page séparatrice 406x988</a:t>
            </a:r>
          </a:p>
        </p:txBody>
      </p:sp>
    </p:spTree>
    <p:extLst>
      <p:ext uri="{BB962C8B-B14F-4D97-AF65-F5344CB8AC3E}">
        <p14:creationId xmlns:p14="http://schemas.microsoft.com/office/powerpoint/2010/main" val="55329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et Spect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pic>
        <p:nvPicPr>
          <p:cNvPr id="6" name="Image 5" descr="Une image contenant lumière  Description générée automatiquement">
            <a:extLst>
              <a:ext uri="{FF2B5EF4-FFF2-40B4-BE49-F238E27FC236}">
                <a16:creationId xmlns:a16="http://schemas.microsoft.com/office/drawing/2014/main" id="{EDC3E48A-EB72-43C8-9BA1-E2CBEDCB7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24745" r="5954" b="31767"/>
          <a:stretch/>
        </p:blipFill>
        <p:spPr>
          <a:xfrm rot="16200000">
            <a:off x="2666206" y="-2666206"/>
            <a:ext cx="6859588" cy="12192000"/>
          </a:xfrm>
          <a:prstGeom prst="rect">
            <a:avLst/>
          </a:prstGeom>
          <a:solidFill>
            <a:srgbClr val="130962"/>
          </a:solidFill>
        </p:spPr>
      </p:pic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ACAB2848-BDCC-4628-BAC5-12E74F8A4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428" y="1816971"/>
            <a:ext cx="7478713" cy="3224060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100000" sy="100000" flip="none" algn="tl"/>
          </a:blipFill>
        </p:spPr>
        <p:txBody>
          <a:bodyPr tIns="360000" anchor="ctr">
            <a:spAutoFit/>
          </a:bodyPr>
          <a:lstStyle>
            <a:lvl1pPr rtl="0">
              <a:defRPr sz="4400" b="0">
                <a:solidFill>
                  <a:schemeClr val="bg1"/>
                </a:solidFill>
              </a:defRPr>
            </a:lvl1pPr>
            <a:lvl2pPr rtl="0">
              <a:defRPr sz="1800">
                <a:solidFill>
                  <a:schemeClr val="bg1"/>
                </a:solidFill>
              </a:defRPr>
            </a:lvl2pPr>
            <a:lvl3pPr rtl="0">
              <a:defRPr sz="1800">
                <a:solidFill>
                  <a:schemeClr val="bg1"/>
                </a:solidFill>
              </a:defRPr>
            </a:lvl3pPr>
            <a:lvl4pPr rtl="0">
              <a:defRPr sz="1600">
                <a:solidFill>
                  <a:schemeClr val="bg1"/>
                </a:solidFill>
              </a:defRPr>
            </a:lvl4pPr>
            <a:lvl5pPr rtl="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5263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pleine larg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11326813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CA" dirty="0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1477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t 6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CA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501900"/>
            <a:ext cx="5554663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31800"/>
            <a:ext cx="11326813" cy="200055"/>
          </a:xfrm>
        </p:spPr>
        <p:txBody>
          <a:bodyPr wrap="square">
            <a:spAutoFit/>
          </a:bodyPr>
          <a:lstStyle>
            <a:lvl1pPr rtl="0">
              <a:defRPr sz="1300" b="0" cap="all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CA"/>
              <a:t>Cliquez pour modifier les styles du texte du masque</a:t>
            </a:r>
            <a:endParaRPr lang="fr-CA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DDD7DA-2A65-42AB-8EB0-C6F4B6833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5539" y="2501900"/>
            <a:ext cx="5554663" cy="39243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685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C9F0F795-F7A8-480E-9E3D-7ED04E754B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2142758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7" imgW="590" imgH="591" progId="TCLayout.ActiveDocument.1">
                  <p:embed/>
                </p:oleObj>
              </mc:Choice>
              <mc:Fallback>
                <p:oleObj name="Diapositive think-cell" r:id="rId47" imgW="590" imgH="591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C9F0F795-F7A8-480E-9E3D-7ED04E754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jet 3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1719CE7-88FA-4EC3-877A-2D040967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0BA3C2-FB74-4CE0-8A99-E9C37EDAF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1" y="2521500"/>
            <a:ext cx="11328399" cy="35855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5E5F47D5-9C5D-420B-B58D-EE8ABFA41061}"/>
              </a:ext>
            </a:extLst>
          </p:cNvPr>
          <p:cNvSpPr txBox="1">
            <a:spLocks/>
          </p:cNvSpPr>
          <p:nvPr userDrawn="1"/>
        </p:nvSpPr>
        <p:spPr>
          <a:xfrm>
            <a:off x="431800" y="6528417"/>
            <a:ext cx="2520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r" defTabSz="609722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444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166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888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610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332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053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775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fld id="{7088BEF1-D3AD-E34F-A3B9-A73E884A7AB2}" type="slidenum">
              <a:rPr lang="fr-CA" sz="800" b="1" smtClean="0">
                <a:solidFill>
                  <a:schemeClr val="tx2"/>
                </a:solidFill>
              </a:rPr>
              <a:pPr algn="l" rtl="0"/>
              <a:t>‹n°›</a:t>
            </a:fld>
            <a:endParaRPr lang="fr-CA" sz="800" b="1" dirty="0">
              <a:solidFill>
                <a:schemeClr val="tx2"/>
              </a:solidFill>
            </a:endParaRPr>
          </a:p>
        </p:txBody>
      </p:sp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456190A8-40E3-4F31-9D5B-EA7C8EC8385A}"/>
              </a:ext>
            </a:extLst>
          </p:cNvPr>
          <p:cNvSpPr txBox="1">
            <a:spLocks/>
          </p:cNvSpPr>
          <p:nvPr userDrawn="1"/>
        </p:nvSpPr>
        <p:spPr>
          <a:xfrm>
            <a:off x="688720" y="6528417"/>
            <a:ext cx="86400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l" defTabSz="609722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444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166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888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610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332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053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775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CA" sz="800" spc="180" dirty="0">
                <a:solidFill>
                  <a:schemeClr val="tx2"/>
                </a:solidFill>
              </a:rPr>
              <a:t>Hydro-Québec</a:t>
            </a:r>
          </a:p>
        </p:txBody>
      </p:sp>
    </p:spTree>
    <p:extLst>
      <p:ext uri="{BB962C8B-B14F-4D97-AF65-F5344CB8AC3E}">
        <p14:creationId xmlns:p14="http://schemas.microsoft.com/office/powerpoint/2010/main" val="41769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08" r:id="rId2"/>
    <p:sldLayoutId id="2147483807" r:id="rId3"/>
    <p:sldLayoutId id="2147483842" r:id="rId4"/>
    <p:sldLayoutId id="2147483809" r:id="rId5"/>
    <p:sldLayoutId id="2147483810" r:id="rId6"/>
    <p:sldLayoutId id="2147483823" r:id="rId7"/>
    <p:sldLayoutId id="2147483811" r:id="rId8"/>
    <p:sldLayoutId id="2147483813" r:id="rId9"/>
    <p:sldLayoutId id="2147483814" r:id="rId10"/>
    <p:sldLayoutId id="2147483812" r:id="rId11"/>
    <p:sldLayoutId id="2147483815" r:id="rId12"/>
    <p:sldLayoutId id="2147483816" r:id="rId13"/>
    <p:sldLayoutId id="2147483841" r:id="rId14"/>
    <p:sldLayoutId id="2147483817" r:id="rId15"/>
    <p:sldLayoutId id="2147483803" r:id="rId16"/>
    <p:sldLayoutId id="2147483843" r:id="rId17"/>
    <p:sldLayoutId id="2147483844" r:id="rId18"/>
    <p:sldLayoutId id="2147483820" r:id="rId19"/>
    <p:sldLayoutId id="2147483821" r:id="rId20"/>
    <p:sldLayoutId id="2147483822" r:id="rId21"/>
    <p:sldLayoutId id="2147483824" r:id="rId22"/>
    <p:sldLayoutId id="2147483825" r:id="rId23"/>
    <p:sldLayoutId id="2147483827" r:id="rId24"/>
    <p:sldLayoutId id="2147483836" r:id="rId25"/>
    <p:sldLayoutId id="2147483837" r:id="rId26"/>
    <p:sldLayoutId id="2147483839" r:id="rId27"/>
    <p:sldLayoutId id="2147483840" r:id="rId28"/>
    <p:sldLayoutId id="2147483832" r:id="rId29"/>
    <p:sldLayoutId id="2147483833" r:id="rId30"/>
    <p:sldLayoutId id="2147483834" r:id="rId31"/>
    <p:sldLayoutId id="2147483835" r:id="rId32"/>
    <p:sldLayoutId id="2147483845" r:id="rId33"/>
    <p:sldLayoutId id="2147483846" r:id="rId34"/>
    <p:sldLayoutId id="2147483826" r:id="rId35"/>
    <p:sldLayoutId id="2147483818" r:id="rId36"/>
    <p:sldLayoutId id="2147483786" r:id="rId37"/>
    <p:sldLayoutId id="2147483802" r:id="rId38"/>
    <p:sldLayoutId id="2147483801" r:id="rId39"/>
    <p:sldLayoutId id="2147483805" r:id="rId40"/>
    <p:sldLayoutId id="2147483819" r:id="rId41"/>
    <p:sldLayoutId id="2147483791" r:id="rId42"/>
    <p:sldLayoutId id="2147483847" r:id="rId43"/>
    <p:sldLayoutId id="2147483848" r:id="rId4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444500" indent="-1778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72" userDrawn="1">
          <p15:clr>
            <a:srgbClr val="F26B43"/>
          </p15:clr>
        </p15:guide>
        <p15:guide id="4" pos="1348" userDrawn="1">
          <p15:clr>
            <a:srgbClr val="F26B43"/>
          </p15:clr>
        </p15:guide>
        <p15:guide id="5" pos="1484" userDrawn="1">
          <p15:clr>
            <a:srgbClr val="F26B43"/>
          </p15:clr>
        </p15:guide>
        <p15:guide id="6" pos="2560" userDrawn="1">
          <p15:clr>
            <a:srgbClr val="F26B43"/>
          </p15:clr>
        </p15:guide>
        <p15:guide id="7" pos="2696" userDrawn="1">
          <p15:clr>
            <a:srgbClr val="F26B43"/>
          </p15:clr>
        </p15:guide>
        <p15:guide id="8" pos="3771" userDrawn="1">
          <p15:clr>
            <a:srgbClr val="F26B43"/>
          </p15:clr>
        </p15:guide>
        <p15:guide id="9" pos="3908" userDrawn="1">
          <p15:clr>
            <a:srgbClr val="F26B43"/>
          </p15:clr>
        </p15:guide>
        <p15:guide id="10" pos="4983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195" userDrawn="1">
          <p15:clr>
            <a:srgbClr val="F26B43"/>
          </p15:clr>
        </p15:guide>
        <p15:guide id="13" pos="6331" userDrawn="1">
          <p15:clr>
            <a:srgbClr val="F26B43"/>
          </p15:clr>
        </p15:guide>
        <p15:guide id="14" pos="7407" userDrawn="1">
          <p15:clr>
            <a:srgbClr val="F26B43"/>
          </p15:clr>
        </p15:guide>
        <p15:guide id="17" orient="horz" pos="272" userDrawn="1">
          <p15:clr>
            <a:srgbClr val="F26B43"/>
          </p15:clr>
        </p15:guide>
        <p15:guide id="18" orient="horz" pos="1440" userDrawn="1">
          <p15:clr>
            <a:srgbClr val="F26B43"/>
          </p15:clr>
        </p15:guide>
        <p15:guide id="19" orient="horz" pos="1576" userDrawn="1">
          <p15:clr>
            <a:srgbClr val="F26B43"/>
          </p15:clr>
        </p15:guide>
        <p15:guide id="20" orient="horz" pos="2744" userDrawn="1">
          <p15:clr>
            <a:srgbClr val="F26B43"/>
          </p15:clr>
        </p15:guide>
        <p15:guide id="21" orient="horz" pos="2880" userDrawn="1">
          <p15:clr>
            <a:srgbClr val="F26B43"/>
          </p15:clr>
        </p15:guide>
        <p15:guide id="22" orient="horz" pos="40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12" Type="http://schemas.openxmlformats.org/officeDocument/2006/relationships/image" Target="../media/image25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.emf"/><Relationship Id="rId10" Type="http://schemas.openxmlformats.org/officeDocument/2006/relationships/image" Target="../media/image23.sv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12" Type="http://schemas.openxmlformats.org/officeDocument/2006/relationships/image" Target="../media/image25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.emf"/><Relationship Id="rId10" Type="http://schemas.openxmlformats.org/officeDocument/2006/relationships/image" Target="../media/image23.sv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12" Type="http://schemas.openxmlformats.org/officeDocument/2006/relationships/image" Target="../media/image25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.emf"/><Relationship Id="rId10" Type="http://schemas.openxmlformats.org/officeDocument/2006/relationships/image" Target="../media/image23.sv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12" Type="http://schemas.openxmlformats.org/officeDocument/2006/relationships/image" Target="../media/image25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.emf"/><Relationship Id="rId10" Type="http://schemas.openxmlformats.org/officeDocument/2006/relationships/image" Target="../media/image23.sv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png"/><Relationship Id="rId12" Type="http://schemas.openxmlformats.org/officeDocument/2006/relationships/image" Target="../media/image25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.emf"/><Relationship Id="rId10" Type="http://schemas.openxmlformats.org/officeDocument/2006/relationships/image" Target="../media/image23.sv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12" Type="http://schemas.openxmlformats.org/officeDocument/2006/relationships/image" Target="../media/image25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6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.emf"/><Relationship Id="rId10" Type="http://schemas.openxmlformats.org/officeDocument/2006/relationships/image" Target="../media/image23.sv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slideLayout" Target="../slideLayouts/slideLayout8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cognibox.net/fr_CA/shop/category/canada-25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hydroquebec.com/fournisseurs/soumissionner/conformite-exigences/criteres-selection-sst-dd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droquebec.com/data/fournisseurs/pdf/questionnaire-sst-pieces-justificatives-criteres.pdf?v=20250414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Relationship Id="rId9" Type="http://schemas.openxmlformats.org/officeDocument/2006/relationships/hyperlink" Target="https://www.hydroquebec.com/fournisseurs/soumissionner/conformite-exigences/criteres-selection-sst-dd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2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4.png"/><Relationship Id="rId5" Type="http://schemas.openxmlformats.org/officeDocument/2006/relationships/tags" Target="../tags/tag30.xml"/><Relationship Id="rId10" Type="http://schemas.openxmlformats.org/officeDocument/2006/relationships/image" Target="../media/image13.png"/><Relationship Id="rId4" Type="http://schemas.openxmlformats.org/officeDocument/2006/relationships/tags" Target="../tags/tag29.xml"/><Relationship Id="rId9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062AE7FB-1880-4A6F-84C2-9B3EC1C989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9826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062AE7FB-1880-4A6F-84C2-9B3EC1C98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jet 4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AF987B-5DCD-474D-96C5-CD2E2A0E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1" y="2005597"/>
            <a:ext cx="8401050" cy="2284746"/>
          </a:xfrm>
        </p:spPr>
        <p:txBody>
          <a:bodyPr vert="horz"/>
          <a:lstStyle/>
          <a:p>
            <a:r>
              <a:rPr lang="fr-CA" sz="4400" dirty="0">
                <a:latin typeface="Atkinson Hyperlegible" pitchFamily="2" charset="0"/>
              </a:rPr>
              <a:t>Questionnaire Santé-Sécurité du Travail (SST)</a:t>
            </a:r>
            <a:br>
              <a:rPr lang="fr-CA" sz="4400" dirty="0">
                <a:latin typeface="Atkinson Hyperlegible" pitchFamily="2" charset="0"/>
              </a:rPr>
            </a:br>
            <a:endParaRPr lang="fr-CA" sz="4400" dirty="0">
              <a:latin typeface="Atkinson Hyperlegible" pitchFamily="2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77ABE8-0664-45F8-B6A6-0E49DAC0B1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507704"/>
            <a:ext cx="10149114" cy="230063"/>
          </a:xfrm>
        </p:spPr>
        <p:txBody>
          <a:bodyPr/>
          <a:lstStyle/>
          <a:p>
            <a:r>
              <a:rPr lang="fr-CA" dirty="0">
                <a:latin typeface="Atkinson Hyperlegible" pitchFamily="2" charset="0"/>
              </a:rPr>
              <a:t>Hydro-Québec – nouveau critère d’admissibilité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73E3E3-D31A-40CC-A6B5-0A9E724E28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4237855"/>
            <a:ext cx="9401176" cy="208820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CA" dirty="0">
                <a:latin typeface="Atkinson Hyperlegible" pitchFamily="2" charset="0"/>
              </a:rPr>
              <a:t>DIRECTION PRINCIPALE APPROVISIONNEMENT STRATÉGIQUE</a:t>
            </a:r>
          </a:p>
          <a:p>
            <a:pPr>
              <a:spcBef>
                <a:spcPts val="1200"/>
              </a:spcBef>
            </a:pPr>
            <a:r>
              <a:rPr lang="fr-CA" dirty="0">
                <a:latin typeface="Atkinson Hyperlegible" pitchFamily="2" charset="0"/>
              </a:rPr>
              <a:t>DIRECTION PARTENARIATS, PERFORMANCE OPÉRATIONNELLE ET GOUVERNANCE</a:t>
            </a:r>
          </a:p>
          <a:p>
            <a:pPr>
              <a:spcBef>
                <a:spcPts val="1200"/>
              </a:spcBef>
            </a:pPr>
            <a:r>
              <a:rPr lang="fr-CA" dirty="0">
                <a:latin typeface="Atkinson Hyperlegible" pitchFamily="2" charset="0"/>
              </a:rPr>
              <a:t>VISION STRATÉGIQUE ET PARTENARIATS</a:t>
            </a:r>
            <a:br>
              <a:rPr lang="fr-CA" dirty="0">
                <a:latin typeface="Atkinson Hyperlegible" pitchFamily="2" charset="0"/>
              </a:rPr>
            </a:br>
            <a:endParaRPr lang="fr-CA" dirty="0">
              <a:latin typeface="Atkinson Hyperlegible" pitchFamily="2" charset="0"/>
            </a:endParaRPr>
          </a:p>
          <a:p>
            <a:pPr>
              <a:spcBef>
                <a:spcPts val="1200"/>
              </a:spcBef>
            </a:pPr>
            <a:r>
              <a:rPr lang="fr-CA" b="0">
                <a:latin typeface="Atkinson Hyperlegible" pitchFamily="2" charset="0"/>
              </a:rPr>
              <a:t>9 SEPTEMBRE </a:t>
            </a:r>
            <a:r>
              <a:rPr lang="fr-CA" b="0" dirty="0">
                <a:latin typeface="Atkinson Hyperlegible" pitchFamily="2" charset="0"/>
              </a:rPr>
              <a:t>2025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3CF5BA40-B761-41E3-8B6E-9BBF1E42241B}"/>
              </a:ext>
            </a:extLst>
          </p:cNvPr>
          <p:cNvGrpSpPr/>
          <p:nvPr/>
        </p:nvGrpSpPr>
        <p:grpSpPr>
          <a:xfrm>
            <a:off x="12690930" y="994216"/>
            <a:ext cx="3913414" cy="5170364"/>
            <a:chOff x="12690930" y="994216"/>
            <a:chExt cx="3913414" cy="5170364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6E04CF9D-3396-4873-92E6-F9ABB80F8BDF}"/>
                </a:ext>
              </a:extLst>
            </p:cNvPr>
            <p:cNvGrpSpPr/>
            <p:nvPr/>
          </p:nvGrpSpPr>
          <p:grpSpPr>
            <a:xfrm>
              <a:off x="12690930" y="994216"/>
              <a:ext cx="3913414" cy="5170364"/>
              <a:chOff x="8157030" y="693591"/>
              <a:chExt cx="3913414" cy="517036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E24398-88E4-4F92-B9AD-0A47E6B7B18D}"/>
                  </a:ext>
                </a:extLst>
              </p:cNvPr>
              <p:cNvSpPr/>
              <p:nvPr/>
            </p:nvSpPr>
            <p:spPr>
              <a:xfrm>
                <a:off x="8157030" y="1654629"/>
                <a:ext cx="3913414" cy="420932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Espace réservé du texte 4">
                <a:extLst>
                  <a:ext uri="{FF2B5EF4-FFF2-40B4-BE49-F238E27FC236}">
                    <a16:creationId xmlns:a16="http://schemas.microsoft.com/office/drawing/2014/main" id="{777DD4B3-C31E-4554-A2DE-64402C922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369128" cy="18928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insérer une nouvelle diapositive :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b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Onglet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Accueil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&gt; groupe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&gt; flèche du bouton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Nouvelle diapositive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Sélectionnez la disposition souhaitée parmi celles proposées.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BA095D9-3F14-45AD-BEA3-81473708825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D48B5551-A1DA-4DB0-9DE6-223BD639D659}"/>
                  </a:ext>
                </a:extLst>
              </p:cNvPr>
              <p:cNvGrpSpPr/>
              <p:nvPr/>
            </p:nvGrpSpPr>
            <p:grpSpPr>
              <a:xfrm>
                <a:off x="8407400" y="3837515"/>
                <a:ext cx="2267709" cy="1259151"/>
                <a:chOff x="8407400" y="3837515"/>
                <a:chExt cx="2267709" cy="1259151"/>
              </a:xfrm>
            </p:grpSpPr>
            <p:pic>
              <p:nvPicPr>
                <p:cNvPr id="13" name="Image 4" descr="Onglet accueil.png">
                  <a:extLst>
                    <a:ext uri="{FF2B5EF4-FFF2-40B4-BE49-F238E27FC236}">
                      <a16:creationId xmlns:a16="http://schemas.microsoft.com/office/drawing/2014/main" id="{83506C2C-E626-4E23-82CC-4C4E9EC28B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81"/>
                <a:stretch/>
              </p:blipFill>
              <p:spPr bwMode="auto">
                <a:xfrm>
                  <a:off x="8407400" y="3837515"/>
                  <a:ext cx="2267709" cy="1259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Ellipse 13">
                  <a:extLst>
                    <a:ext uri="{FF2B5EF4-FFF2-40B4-BE49-F238E27FC236}">
                      <a16:creationId xmlns:a16="http://schemas.microsoft.com/office/drawing/2014/main" id="{E0814E18-7A8C-4B72-A11B-4FF4A5FF4B50}"/>
                    </a:ext>
                  </a:extLst>
                </p:cNvPr>
                <p:cNvSpPr/>
                <p:nvPr/>
              </p:nvSpPr>
              <p:spPr>
                <a:xfrm>
                  <a:off x="8853049" y="4472050"/>
                  <a:ext cx="798954" cy="624616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FD771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C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3D05EE3-E979-4A8E-92F5-238CF791E794}"/>
                </a:ext>
              </a:extLst>
            </p:cNvPr>
            <p:cNvSpPr txBox="1"/>
            <p:nvPr/>
          </p:nvSpPr>
          <p:spPr>
            <a:xfrm>
              <a:off x="12987379" y="5648324"/>
              <a:ext cx="3205121" cy="3088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21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Le questionnaire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D42F488E-013C-75C1-E022-4CB86466E5AF}"/>
              </a:ext>
            </a:extLst>
          </p:cNvPr>
          <p:cNvSpPr txBox="1"/>
          <p:nvPr/>
        </p:nvSpPr>
        <p:spPr>
          <a:xfrm>
            <a:off x="8489637" y="988063"/>
            <a:ext cx="345458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  <a:t>Portrait d’employeur cinq (5) ans </a:t>
            </a:r>
            <a:b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</a:br>
            <a: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  <a:t>de la CNESST incluant les parties : sommaire, identification et lésions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002060"/>
                </a:solidFill>
                <a:highlight>
                  <a:srgbClr val="FFFF00"/>
                </a:highlight>
                <a:latin typeface="Atkinson Hyperlegible" pitchFamily="2" charset="0"/>
              </a:rPr>
              <a:t>Différent du « dossier d’expérience »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002060"/>
                </a:solidFill>
                <a:latin typeface="Atkinson Hyperlegible" pitchFamily="2" charset="0"/>
              </a:rPr>
              <a:t>Accessible en ligne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002060"/>
                </a:solidFill>
                <a:latin typeface="Atkinson Hyperlegible" pitchFamily="2" charset="0"/>
              </a:rPr>
              <a:t>Demande par téléphone possible </a:t>
            </a:r>
            <a:br>
              <a:rPr lang="fr-CA" sz="1400" dirty="0">
                <a:solidFill>
                  <a:srgbClr val="002060"/>
                </a:solidFill>
                <a:latin typeface="Atkinson Hyperlegible" pitchFamily="2" charset="0"/>
              </a:rPr>
            </a:br>
            <a:r>
              <a:rPr lang="fr-CA" sz="1400" dirty="0">
                <a:solidFill>
                  <a:srgbClr val="002060"/>
                </a:solidFill>
                <a:latin typeface="Atkinson Hyperlegible" pitchFamily="2" charset="0"/>
              </a:rPr>
              <a:t>mais occasionne des délais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20A2C2D-556E-EA6E-6156-68B178310B73}"/>
              </a:ext>
            </a:extLst>
          </p:cNvPr>
          <p:cNvSpPr txBox="1"/>
          <p:nvPr/>
        </p:nvSpPr>
        <p:spPr>
          <a:xfrm>
            <a:off x="6748259" y="1625847"/>
            <a:ext cx="1083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rgbClr val="002060"/>
                </a:solidFill>
                <a:latin typeface="Atkinson Hyperlegible" pitchFamily="2" charset="0"/>
              </a:rPr>
              <a:t>Pièce à joindre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177337-8D1F-A28E-ECFE-59A92DE5278B}"/>
              </a:ext>
            </a:extLst>
          </p:cNvPr>
          <p:cNvSpPr/>
          <p:nvPr/>
        </p:nvSpPr>
        <p:spPr>
          <a:xfrm>
            <a:off x="5656615" y="891937"/>
            <a:ext cx="6280604" cy="1860832"/>
          </a:xfrm>
          <a:prstGeom prst="rect">
            <a:avLst/>
          </a:prstGeom>
          <a:noFill/>
          <a:ln w="34925"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Graphique 9" descr="Coche avec un remplissage uni">
            <a:extLst>
              <a:ext uri="{FF2B5EF4-FFF2-40B4-BE49-F238E27FC236}">
                <a16:creationId xmlns:a16="http://schemas.microsoft.com/office/drawing/2014/main" id="{C27F3B90-10B1-ACC0-2FFF-488DFEE3B0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2659" y="1288417"/>
            <a:ext cx="296609" cy="296609"/>
          </a:xfrm>
          <a:prstGeom prst="rect">
            <a:avLst/>
          </a:prstGeom>
        </p:spPr>
      </p:pic>
      <p:pic>
        <p:nvPicPr>
          <p:cNvPr id="13" name="Graphique 12" descr="Document avec un remplissage uni">
            <a:extLst>
              <a:ext uri="{FF2B5EF4-FFF2-40B4-BE49-F238E27FC236}">
                <a16:creationId xmlns:a16="http://schemas.microsoft.com/office/drawing/2014/main" id="{9CDFCFE7-FFF4-05EE-162E-F815572016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63847" y="1373766"/>
            <a:ext cx="914400" cy="9144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707B06E-CAF4-AA23-B136-A99B5A7C7BEE}"/>
              </a:ext>
            </a:extLst>
          </p:cNvPr>
          <p:cNvSpPr txBox="1"/>
          <p:nvPr/>
        </p:nvSpPr>
        <p:spPr>
          <a:xfrm>
            <a:off x="481380" y="1360183"/>
            <a:ext cx="517523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Lésions professionnelles</a:t>
            </a:r>
            <a:endParaRPr lang="fr-CA" sz="1000" dirty="0">
              <a:solidFill>
                <a:schemeClr val="accent4">
                  <a:lumMod val="75000"/>
                </a:schemeClr>
              </a:solidFill>
              <a:latin typeface="Atkinson Hyperlegible" pitchFamily="2" charset="0"/>
            </a:endParaRPr>
          </a:p>
          <a:p>
            <a:pPr>
              <a:spcBef>
                <a:spcPts val="300"/>
              </a:spcBef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Tableau à remplir :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Nombre de lésions de différents types et de décès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Nombre de jours perdus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Total des heures travaillées  </a:t>
            </a:r>
            <a:r>
              <a:rPr lang="fr-C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3BCBCF-1129-D59F-E232-34BBD2E864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35271" y="2856988"/>
            <a:ext cx="3486329" cy="38546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F62F6A5-88C5-F1A2-5389-83D739D5B9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1863" y="3804584"/>
            <a:ext cx="4000706" cy="27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2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Le questionnaire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D42F488E-013C-75C1-E022-4CB86466E5AF}"/>
              </a:ext>
            </a:extLst>
          </p:cNvPr>
          <p:cNvSpPr txBox="1"/>
          <p:nvPr/>
        </p:nvSpPr>
        <p:spPr>
          <a:xfrm>
            <a:off x="8147875" y="1742228"/>
            <a:ext cx="3854985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  <a:t>Programme de prévention ou manuel SST, incluant : les principales sources de risques, les moyens de mitigation (atténuation) des risques visant à les éliminer ou contrôler de façon permanente, les rôles et responsabilités et la formation des employés. </a:t>
            </a:r>
          </a:p>
          <a:p>
            <a:pPr>
              <a:spcBef>
                <a:spcPts val="600"/>
              </a:spcBef>
            </a:pPr>
            <a: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  <a:t>Si le système de gestion SST est certifié, le certificat doit aussi être fourni.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20A2C2D-556E-EA6E-6156-68B178310B73}"/>
              </a:ext>
            </a:extLst>
          </p:cNvPr>
          <p:cNvSpPr txBox="1"/>
          <p:nvPr/>
        </p:nvSpPr>
        <p:spPr>
          <a:xfrm>
            <a:off x="6813900" y="2528653"/>
            <a:ext cx="1083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rgbClr val="002060"/>
                </a:solidFill>
                <a:latin typeface="Atkinson Hyperlegible" pitchFamily="2" charset="0"/>
              </a:rPr>
              <a:t>Pièce à joindre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177337-8D1F-A28E-ECFE-59A92DE5278B}"/>
              </a:ext>
            </a:extLst>
          </p:cNvPr>
          <p:cNvSpPr/>
          <p:nvPr/>
        </p:nvSpPr>
        <p:spPr>
          <a:xfrm>
            <a:off x="5722257" y="1651512"/>
            <a:ext cx="6280603" cy="2480977"/>
          </a:xfrm>
          <a:prstGeom prst="rect">
            <a:avLst/>
          </a:prstGeom>
          <a:noFill/>
          <a:ln w="34925"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Graphique 9" descr="Coche avec un remplissage uni">
            <a:extLst>
              <a:ext uri="{FF2B5EF4-FFF2-40B4-BE49-F238E27FC236}">
                <a16:creationId xmlns:a16="http://schemas.microsoft.com/office/drawing/2014/main" id="{C27F3B90-10B1-ACC0-2FFF-488DFEE3B0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38300" y="2191223"/>
            <a:ext cx="296609" cy="296609"/>
          </a:xfrm>
          <a:prstGeom prst="rect">
            <a:avLst/>
          </a:prstGeom>
        </p:spPr>
      </p:pic>
      <p:pic>
        <p:nvPicPr>
          <p:cNvPr id="13" name="Graphique 12" descr="Document avec un remplissage uni">
            <a:extLst>
              <a:ext uri="{FF2B5EF4-FFF2-40B4-BE49-F238E27FC236}">
                <a16:creationId xmlns:a16="http://schemas.microsoft.com/office/drawing/2014/main" id="{9CDFCFE7-FFF4-05EE-162E-F815572016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29488" y="2276572"/>
            <a:ext cx="914400" cy="9144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707B06E-CAF4-AA23-B136-A99B5A7C7BEE}"/>
              </a:ext>
            </a:extLst>
          </p:cNvPr>
          <p:cNvSpPr txBox="1"/>
          <p:nvPr/>
        </p:nvSpPr>
        <p:spPr>
          <a:xfrm>
            <a:off x="386089" y="1742228"/>
            <a:ext cx="5040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Programme de prévention ou manuel de santé et de sécurité de votre entreprise</a:t>
            </a:r>
            <a:endParaRPr lang="fr-CA" sz="1800" dirty="0">
              <a:solidFill>
                <a:schemeClr val="tx1">
                  <a:lumMod val="65000"/>
                  <a:lumOff val="35000"/>
                </a:schemeClr>
              </a:solidFill>
              <a:latin typeface="Atkinson Hyperlegible" pitchFamily="2" charset="0"/>
            </a:endParaRPr>
          </a:p>
        </p:txBody>
      </p:sp>
      <p:sp>
        <p:nvSpPr>
          <p:cNvPr id="40" name="Bulle narrative : rectangle 39">
            <a:extLst>
              <a:ext uri="{FF2B5EF4-FFF2-40B4-BE49-F238E27FC236}">
                <a16:creationId xmlns:a16="http://schemas.microsoft.com/office/drawing/2014/main" id="{EE0C819F-6422-A813-AEFC-1DB3B25DF145}"/>
              </a:ext>
            </a:extLst>
          </p:cNvPr>
          <p:cNvSpPr/>
          <p:nvPr/>
        </p:nvSpPr>
        <p:spPr>
          <a:xfrm>
            <a:off x="539678" y="2735152"/>
            <a:ext cx="5040085" cy="1148747"/>
          </a:xfrm>
          <a:prstGeom prst="wedgeRectCallout">
            <a:avLst>
              <a:gd name="adj1" fmla="val -27745"/>
              <a:gd name="adj2" fmla="val -78041"/>
            </a:avLst>
          </a:prstGeom>
          <a:solidFill>
            <a:srgbClr val="2EBF9D"/>
          </a:solidFill>
          <a:ln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400" b="1" dirty="0">
                <a:solidFill>
                  <a:schemeClr val="bg1"/>
                </a:solidFill>
                <a:latin typeface="Atkinson Hyperlegible" pitchFamily="2" charset="0"/>
              </a:rPr>
              <a:t>Plan d'action et procédures visant à identifier, éliminer ou contrôler les risques SST à l'aide de mesures concrètes (peut-être lié à une certification ISO 45001, COR ou SECOR)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84AFAB-3487-2128-5F20-265AEEF00710}"/>
              </a:ext>
            </a:extLst>
          </p:cNvPr>
          <p:cNvSpPr txBox="1"/>
          <p:nvPr/>
        </p:nvSpPr>
        <p:spPr>
          <a:xfrm>
            <a:off x="8147875" y="5289622"/>
            <a:ext cx="3612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  <a:t>Politique de santé sécurité de l’entreprise </a:t>
            </a:r>
            <a:r>
              <a:rPr lang="fr-CA" sz="1600" dirty="0">
                <a:solidFill>
                  <a:srgbClr val="002060"/>
                </a:solidFill>
                <a:highlight>
                  <a:srgbClr val="FFFF00"/>
                </a:highlight>
                <a:latin typeface="Atkinson Hyperlegible" pitchFamily="2" charset="0"/>
              </a:rPr>
              <a:t>datée et signée </a:t>
            </a:r>
            <a: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  <a:t>par la direction de l'entreprise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F94B54D-13B8-946C-6DE0-66F77E0263D9}"/>
              </a:ext>
            </a:extLst>
          </p:cNvPr>
          <p:cNvSpPr txBox="1"/>
          <p:nvPr/>
        </p:nvSpPr>
        <p:spPr>
          <a:xfrm>
            <a:off x="6813900" y="5426651"/>
            <a:ext cx="1083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rgbClr val="002060"/>
                </a:solidFill>
                <a:latin typeface="Atkinson Hyperlegible" pitchFamily="2" charset="0"/>
              </a:rPr>
              <a:t>Pièce à joindre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8FB98-A3DD-7E4B-EE73-ABD7B314C65B}"/>
              </a:ext>
            </a:extLst>
          </p:cNvPr>
          <p:cNvSpPr/>
          <p:nvPr/>
        </p:nvSpPr>
        <p:spPr>
          <a:xfrm>
            <a:off x="5722257" y="4985270"/>
            <a:ext cx="6280603" cy="1439702"/>
          </a:xfrm>
          <a:prstGeom prst="rect">
            <a:avLst/>
          </a:prstGeom>
          <a:noFill/>
          <a:ln w="34925"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Graphique 13" descr="Coche avec un remplissage uni">
            <a:extLst>
              <a:ext uri="{FF2B5EF4-FFF2-40B4-BE49-F238E27FC236}">
                <a16:creationId xmlns:a16="http://schemas.microsoft.com/office/drawing/2014/main" id="{E988E014-2679-B4EB-BE84-525B6C5750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38300" y="5089221"/>
            <a:ext cx="296609" cy="296609"/>
          </a:xfrm>
          <a:prstGeom prst="rect">
            <a:avLst/>
          </a:prstGeom>
        </p:spPr>
      </p:pic>
      <p:pic>
        <p:nvPicPr>
          <p:cNvPr id="15" name="Graphique 14" descr="Document avec un remplissage uni">
            <a:extLst>
              <a:ext uri="{FF2B5EF4-FFF2-40B4-BE49-F238E27FC236}">
                <a16:creationId xmlns:a16="http://schemas.microsoft.com/office/drawing/2014/main" id="{CEBD95B8-2100-9B93-6A30-53BE0D5C5D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29488" y="5174570"/>
            <a:ext cx="914400" cy="914400"/>
          </a:xfrm>
          <a:prstGeom prst="rect">
            <a:avLst/>
          </a:prstGeom>
        </p:spPr>
      </p:pic>
      <p:sp>
        <p:nvSpPr>
          <p:cNvPr id="17" name="Bulle narrative : rectangle 16">
            <a:extLst>
              <a:ext uri="{FF2B5EF4-FFF2-40B4-BE49-F238E27FC236}">
                <a16:creationId xmlns:a16="http://schemas.microsoft.com/office/drawing/2014/main" id="{956BF2C8-1680-3B23-C831-67E153637A1E}"/>
              </a:ext>
            </a:extLst>
          </p:cNvPr>
          <p:cNvSpPr/>
          <p:nvPr/>
        </p:nvSpPr>
        <p:spPr>
          <a:xfrm>
            <a:off x="548522" y="4985270"/>
            <a:ext cx="5031241" cy="1439665"/>
          </a:xfrm>
          <a:prstGeom prst="wedgeRectCallout">
            <a:avLst>
              <a:gd name="adj1" fmla="val -35543"/>
              <a:gd name="adj2" fmla="val -65800"/>
            </a:avLst>
          </a:prstGeom>
          <a:solidFill>
            <a:srgbClr val="2EBF9D"/>
          </a:solidFill>
          <a:ln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400" b="1" dirty="0">
                <a:solidFill>
                  <a:schemeClr val="bg1"/>
                </a:solidFill>
                <a:latin typeface="Atkinson Hyperlegible" pitchFamily="2" charset="0"/>
              </a:rPr>
              <a:t>Énoncé de principes qui encadre la prévention des accidents du travail dans l’ensemble de l'entreprise (communique l'engagement de la direction, les valeurs sur lesquelles s'appuient les actions à prendre, les attentes de l'organisation quant aux résultats, les intentions d'actions, les rôles et responsabilités)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771E7C6-59DA-3FCE-4D1C-EDD0FF8BEFA0}"/>
              </a:ext>
            </a:extLst>
          </p:cNvPr>
          <p:cNvSpPr txBox="1"/>
          <p:nvPr/>
        </p:nvSpPr>
        <p:spPr>
          <a:xfrm>
            <a:off x="386089" y="4456400"/>
            <a:ext cx="5040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Politique en santé sécurité au travail </a:t>
            </a:r>
            <a:endParaRPr lang="fr-CA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7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3CBA3-2ABD-D35F-E6EC-49C8B03E8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E4846185-2FBB-6B72-A2F1-C39E39E53F5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E4846185-2FBB-6B72-A2F1-C39E39E53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>
            <a:extLst>
              <a:ext uri="{FF2B5EF4-FFF2-40B4-BE49-F238E27FC236}">
                <a16:creationId xmlns:a16="http://schemas.microsoft.com/office/drawing/2014/main" id="{63DA2CCF-3C91-D970-4FEF-1FA4B0A3032C}"/>
              </a:ext>
            </a:extLst>
          </p:cNvPr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217FAFB-C0B1-3B0A-0DEB-695CC8F6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Le questionnaire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81041F3-7F76-6F53-B70C-710C675BA966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570AAE0F-2010-0D31-C8FE-0686DC79F899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4DCF491-EA21-0873-3581-1F02E8E264CF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77D4C229-6647-D534-AA97-8CB76DAB12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758CC258-50D5-92ED-33AC-587F4D6E98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7F86A714-77E0-9DF7-D7DE-883B605242A3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47E06D2A-3E37-59F9-1D06-9B2D7BCD5B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2E81D40-9E6D-BD96-A098-098BC3412119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D700A61D-2B8B-78D7-0247-62289807562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64FBCE6B-33A7-11C9-E8A6-0C0CCDC0BD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2F76192C-A6A7-4B7A-D562-C38DFF6FFB6F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6F3FDF5D-7932-0871-62ED-164A78A6F26D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A5EF322F-1D52-331C-753B-8F6F0DFF604A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623DAB6B-3086-528F-9605-B21AB0EEF230}"/>
              </a:ext>
            </a:extLst>
          </p:cNvPr>
          <p:cNvSpPr txBox="1"/>
          <p:nvPr/>
        </p:nvSpPr>
        <p:spPr>
          <a:xfrm>
            <a:off x="6813900" y="2271925"/>
            <a:ext cx="1083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rgbClr val="002060"/>
                </a:solidFill>
                <a:latin typeface="Atkinson Hyperlegible" pitchFamily="2" charset="0"/>
              </a:rPr>
              <a:t>Pièce à joindre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6BFEC8-551C-75EC-B71C-E7DD15F5BCBF}"/>
              </a:ext>
            </a:extLst>
          </p:cNvPr>
          <p:cNvSpPr/>
          <p:nvPr/>
        </p:nvSpPr>
        <p:spPr>
          <a:xfrm>
            <a:off x="5722257" y="1568963"/>
            <a:ext cx="6280603" cy="1860831"/>
          </a:xfrm>
          <a:prstGeom prst="rect">
            <a:avLst/>
          </a:prstGeom>
          <a:noFill/>
          <a:ln w="34925"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4" name="Graphique 33" descr="Coche avec un remplissage uni">
            <a:extLst>
              <a:ext uri="{FF2B5EF4-FFF2-40B4-BE49-F238E27FC236}">
                <a16:creationId xmlns:a16="http://schemas.microsoft.com/office/drawing/2014/main" id="{F1427756-DD18-C623-DEF2-BD879BF1D1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38300" y="1934495"/>
            <a:ext cx="296609" cy="296609"/>
          </a:xfrm>
          <a:prstGeom prst="rect">
            <a:avLst/>
          </a:prstGeom>
        </p:spPr>
      </p:pic>
      <p:pic>
        <p:nvPicPr>
          <p:cNvPr id="35" name="Graphique 34" descr="Document avec un remplissage uni">
            <a:extLst>
              <a:ext uri="{FF2B5EF4-FFF2-40B4-BE49-F238E27FC236}">
                <a16:creationId xmlns:a16="http://schemas.microsoft.com/office/drawing/2014/main" id="{4AC90812-1070-229A-057B-78CBEC68A0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29488" y="2019844"/>
            <a:ext cx="914400" cy="914400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FDBCB9D8-71DB-F4A2-3A03-8F14B7608B0F}"/>
              </a:ext>
            </a:extLst>
          </p:cNvPr>
          <p:cNvSpPr txBox="1"/>
          <p:nvPr/>
        </p:nvSpPr>
        <p:spPr>
          <a:xfrm>
            <a:off x="431800" y="1435302"/>
            <a:ext cx="5040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Analyse de risque SST</a:t>
            </a:r>
            <a:endParaRPr lang="fr-CA" sz="1000" dirty="0">
              <a:solidFill>
                <a:schemeClr val="tx1">
                  <a:lumMod val="65000"/>
                  <a:lumOff val="35000"/>
                </a:schemeClr>
              </a:solidFill>
              <a:latin typeface="Atkinson Hyperlegible" pitchFamily="2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2F9B5A2-081F-6798-89F4-F818A5D0B01B}"/>
              </a:ext>
            </a:extLst>
          </p:cNvPr>
          <p:cNvSpPr txBox="1"/>
          <p:nvPr/>
        </p:nvSpPr>
        <p:spPr>
          <a:xfrm>
            <a:off x="8548274" y="1744885"/>
            <a:ext cx="31976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  <a:t>L’analyse des principaux risques auxquels vos employés sont exposés incluant les éléments suivants : activité, danger, risque, probabilité d’accident, impact et mesures d’atténuation.</a:t>
            </a:r>
          </a:p>
        </p:txBody>
      </p:sp>
      <p:sp>
        <p:nvSpPr>
          <p:cNvPr id="40" name="Bulle narrative : rectangle 39">
            <a:extLst>
              <a:ext uri="{FF2B5EF4-FFF2-40B4-BE49-F238E27FC236}">
                <a16:creationId xmlns:a16="http://schemas.microsoft.com/office/drawing/2014/main" id="{787EC82C-FE23-E37D-A0AD-7A74DDF15CB7}"/>
              </a:ext>
            </a:extLst>
          </p:cNvPr>
          <p:cNvSpPr/>
          <p:nvPr/>
        </p:nvSpPr>
        <p:spPr>
          <a:xfrm>
            <a:off x="701890" y="1952770"/>
            <a:ext cx="4499905" cy="1150163"/>
          </a:xfrm>
          <a:prstGeom prst="wedgeRectCallout">
            <a:avLst>
              <a:gd name="adj1" fmla="val -28724"/>
              <a:gd name="adj2" fmla="val -66806"/>
            </a:avLst>
          </a:prstGeom>
          <a:solidFill>
            <a:srgbClr val="2EBF9D"/>
          </a:solidFill>
          <a:ln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400" b="1" dirty="0">
                <a:solidFill>
                  <a:schemeClr val="bg1"/>
                </a:solidFill>
                <a:latin typeface="Atkinson Hyperlegible" pitchFamily="2" charset="0"/>
              </a:rPr>
              <a:t>Identification et qualification des principaux risques pour la santé et la sécurité des travailleurs en fonction des activités de l'entreprise, ainsi que des façons d'en réduire la probabilité ou l'impact.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95F8B5D-899B-87E0-6418-ED99DB107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18912"/>
              </p:ext>
            </p:extLst>
          </p:nvPr>
        </p:nvGraphicFramePr>
        <p:xfrm>
          <a:off x="670381" y="3795326"/>
          <a:ext cx="10808908" cy="2327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028">
                  <a:extLst>
                    <a:ext uri="{9D8B030D-6E8A-4147-A177-3AD203B41FA5}">
                      <a16:colId xmlns:a16="http://schemas.microsoft.com/office/drawing/2014/main" val="564221029"/>
                    </a:ext>
                  </a:extLst>
                </a:gridCol>
                <a:gridCol w="1329793">
                  <a:extLst>
                    <a:ext uri="{9D8B030D-6E8A-4147-A177-3AD203B41FA5}">
                      <a16:colId xmlns:a16="http://schemas.microsoft.com/office/drawing/2014/main" val="84032976"/>
                    </a:ext>
                  </a:extLst>
                </a:gridCol>
                <a:gridCol w="1895064">
                  <a:extLst>
                    <a:ext uri="{9D8B030D-6E8A-4147-A177-3AD203B41FA5}">
                      <a16:colId xmlns:a16="http://schemas.microsoft.com/office/drawing/2014/main" val="1421917095"/>
                    </a:ext>
                  </a:extLst>
                </a:gridCol>
                <a:gridCol w="1472184">
                  <a:extLst>
                    <a:ext uri="{9D8B030D-6E8A-4147-A177-3AD203B41FA5}">
                      <a16:colId xmlns:a16="http://schemas.microsoft.com/office/drawing/2014/main" val="1061070529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07126346"/>
                    </a:ext>
                  </a:extLst>
                </a:gridCol>
                <a:gridCol w="1412232">
                  <a:extLst>
                    <a:ext uri="{9D8B030D-6E8A-4147-A177-3AD203B41FA5}">
                      <a16:colId xmlns:a16="http://schemas.microsoft.com/office/drawing/2014/main" val="2040740521"/>
                    </a:ext>
                  </a:extLst>
                </a:gridCol>
                <a:gridCol w="1511838">
                  <a:extLst>
                    <a:ext uri="{9D8B030D-6E8A-4147-A177-3AD203B41FA5}">
                      <a16:colId xmlns:a16="http://schemas.microsoft.com/office/drawing/2014/main" val="2743197099"/>
                    </a:ext>
                  </a:extLst>
                </a:gridCol>
                <a:gridCol w="1385729">
                  <a:extLst>
                    <a:ext uri="{9D8B030D-6E8A-4147-A177-3AD203B41FA5}">
                      <a16:colId xmlns:a16="http://schemas.microsoft.com/office/drawing/2014/main" val="1179719335"/>
                    </a:ext>
                  </a:extLst>
                </a:gridCol>
              </a:tblGrid>
              <a:tr h="785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600" kern="100">
                          <a:effectLst/>
                        </a:rPr>
                        <a:t> </a:t>
                      </a:r>
                      <a:endParaRPr lang="fr-C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600" kern="100" dirty="0">
                          <a:effectLst/>
                        </a:rPr>
                        <a:t>Description du risque</a:t>
                      </a:r>
                      <a:endParaRPr lang="fr-C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600" kern="100" dirty="0">
                          <a:effectLst/>
                        </a:rPr>
                        <a:t>Situation générant le risque</a:t>
                      </a:r>
                      <a:endParaRPr lang="fr-C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600" kern="100" dirty="0">
                          <a:effectLst/>
                        </a:rPr>
                        <a:t>Dommages possibles</a:t>
                      </a:r>
                      <a:endParaRPr lang="fr-C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600" kern="100" dirty="0">
                          <a:effectLst/>
                        </a:rPr>
                        <a:t>Niveau de gravité</a:t>
                      </a:r>
                      <a:endParaRPr lang="fr-C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600" kern="100" dirty="0">
                          <a:effectLst/>
                        </a:rPr>
                        <a:t>Probabilité</a:t>
                      </a:r>
                      <a:endParaRPr lang="fr-C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600" kern="100" dirty="0">
                          <a:effectLst/>
                        </a:rPr>
                        <a:t>Niveau de risque</a:t>
                      </a:r>
                      <a:endParaRPr lang="fr-C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600" kern="100" dirty="0">
                          <a:effectLst/>
                        </a:rPr>
                        <a:t>Mesures de prévention</a:t>
                      </a:r>
                      <a:endParaRPr lang="fr-C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1573787"/>
                  </a:ext>
                </a:extLst>
              </a:tr>
              <a:tr h="385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600" kern="100">
                          <a:effectLst/>
                        </a:rPr>
                        <a:t>1</a:t>
                      </a:r>
                      <a:endParaRPr lang="fr-C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 dirty="0">
                          <a:effectLst/>
                        </a:rPr>
                        <a:t> </a:t>
                      </a:r>
                      <a:endParaRPr lang="fr-CA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 dirty="0">
                          <a:effectLst/>
                        </a:rPr>
                        <a:t> </a:t>
                      </a:r>
                      <a:endParaRPr lang="fr-CA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 dirty="0">
                          <a:effectLst/>
                        </a:rPr>
                        <a:t> </a:t>
                      </a:r>
                      <a:endParaRPr lang="fr-CA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 dirty="0">
                          <a:effectLst/>
                        </a:rPr>
                        <a:t> </a:t>
                      </a:r>
                      <a:endParaRPr lang="fr-CA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 dirty="0">
                          <a:effectLst/>
                        </a:rPr>
                        <a:t> </a:t>
                      </a:r>
                      <a:endParaRPr lang="fr-CA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296272"/>
                  </a:ext>
                </a:extLst>
              </a:tr>
              <a:tr h="385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600" kern="100">
                          <a:effectLst/>
                        </a:rPr>
                        <a:t>2</a:t>
                      </a:r>
                      <a:endParaRPr lang="fr-C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911963"/>
                  </a:ext>
                </a:extLst>
              </a:tr>
              <a:tr h="385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600" kern="100">
                          <a:effectLst/>
                        </a:rPr>
                        <a:t>3</a:t>
                      </a:r>
                      <a:endParaRPr lang="fr-CA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502240"/>
                  </a:ext>
                </a:extLst>
              </a:tr>
              <a:tr h="385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600" kern="100" dirty="0">
                          <a:effectLst/>
                        </a:rPr>
                        <a:t>…</a:t>
                      </a:r>
                      <a:endParaRPr lang="fr-CA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>
                          <a:effectLst/>
                        </a:rPr>
                        <a:t> </a:t>
                      </a:r>
                      <a:endParaRPr lang="fr-CA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900" kern="100" dirty="0">
                          <a:effectLst/>
                        </a:rPr>
                        <a:t> </a:t>
                      </a:r>
                      <a:endParaRPr lang="fr-CA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4646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4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Le questionnaire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D42F488E-013C-75C1-E022-4CB86466E5AF}"/>
              </a:ext>
            </a:extLst>
          </p:cNvPr>
          <p:cNvSpPr txBox="1"/>
          <p:nvPr/>
        </p:nvSpPr>
        <p:spPr>
          <a:xfrm>
            <a:off x="8545856" y="1522010"/>
            <a:ext cx="34640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  <a:t>Plan de traitement des non-conformités de l’entreprise incluant tous les éléments suivants : dates, mesures, </a:t>
            </a:r>
            <a:r>
              <a:rPr lang="fr-CA" sz="1600" dirty="0">
                <a:solidFill>
                  <a:srgbClr val="002060"/>
                </a:solidFill>
                <a:highlight>
                  <a:srgbClr val="FFFF00"/>
                </a:highlight>
                <a:latin typeface="Atkinson Hyperlegible" pitchFamily="2" charset="0"/>
              </a:rPr>
              <a:t>délais, responsables et le statut </a:t>
            </a:r>
            <a: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  <a:t>des non-conformités </a:t>
            </a:r>
            <a:b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</a:br>
            <a: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  <a:t>(Plan + exemple dûment rempli)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20A2C2D-556E-EA6E-6156-68B178310B73}"/>
              </a:ext>
            </a:extLst>
          </p:cNvPr>
          <p:cNvSpPr txBox="1"/>
          <p:nvPr/>
        </p:nvSpPr>
        <p:spPr>
          <a:xfrm>
            <a:off x="6820904" y="2035343"/>
            <a:ext cx="1083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rgbClr val="002060"/>
                </a:solidFill>
                <a:latin typeface="Atkinson Hyperlegible" pitchFamily="2" charset="0"/>
              </a:rPr>
              <a:t>Pièce à joindre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177337-8D1F-A28E-ECFE-59A92DE5278B}"/>
              </a:ext>
            </a:extLst>
          </p:cNvPr>
          <p:cNvSpPr/>
          <p:nvPr/>
        </p:nvSpPr>
        <p:spPr>
          <a:xfrm>
            <a:off x="5729261" y="1259811"/>
            <a:ext cx="6280603" cy="2020388"/>
          </a:xfrm>
          <a:prstGeom prst="rect">
            <a:avLst/>
          </a:prstGeom>
          <a:noFill/>
          <a:ln w="34925"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Graphique 9" descr="Coche avec un remplissage uni">
            <a:extLst>
              <a:ext uri="{FF2B5EF4-FFF2-40B4-BE49-F238E27FC236}">
                <a16:creationId xmlns:a16="http://schemas.microsoft.com/office/drawing/2014/main" id="{C27F3B90-10B1-ACC0-2FFF-488DFEE3B0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45304" y="1697913"/>
            <a:ext cx="296609" cy="296609"/>
          </a:xfrm>
          <a:prstGeom prst="rect">
            <a:avLst/>
          </a:prstGeom>
        </p:spPr>
      </p:pic>
      <p:pic>
        <p:nvPicPr>
          <p:cNvPr id="13" name="Graphique 12" descr="Document avec un remplissage uni">
            <a:extLst>
              <a:ext uri="{FF2B5EF4-FFF2-40B4-BE49-F238E27FC236}">
                <a16:creationId xmlns:a16="http://schemas.microsoft.com/office/drawing/2014/main" id="{9CDFCFE7-FFF4-05EE-162E-F815572016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36492" y="1783262"/>
            <a:ext cx="914400" cy="9144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707B06E-CAF4-AA23-B136-A99B5A7C7BEE}"/>
              </a:ext>
            </a:extLst>
          </p:cNvPr>
          <p:cNvSpPr txBox="1"/>
          <p:nvPr/>
        </p:nvSpPr>
        <p:spPr>
          <a:xfrm>
            <a:off x="438804" y="1322378"/>
            <a:ext cx="5040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Plan de traitement des non-conformités </a:t>
            </a:r>
            <a:r>
              <a:rPr lang="fr-C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 </a:t>
            </a:r>
          </a:p>
        </p:txBody>
      </p:sp>
      <p:sp>
        <p:nvSpPr>
          <p:cNvPr id="40" name="Bulle narrative : rectangle 39">
            <a:extLst>
              <a:ext uri="{FF2B5EF4-FFF2-40B4-BE49-F238E27FC236}">
                <a16:creationId xmlns:a16="http://schemas.microsoft.com/office/drawing/2014/main" id="{EE0C819F-6422-A813-AEFC-1DB3B25DF145}"/>
              </a:ext>
            </a:extLst>
          </p:cNvPr>
          <p:cNvSpPr/>
          <p:nvPr/>
        </p:nvSpPr>
        <p:spPr>
          <a:xfrm>
            <a:off x="908682" y="1907034"/>
            <a:ext cx="4499905" cy="1150163"/>
          </a:xfrm>
          <a:prstGeom prst="wedgeRectCallout">
            <a:avLst>
              <a:gd name="adj1" fmla="val 12884"/>
              <a:gd name="adj2" fmla="val -75639"/>
            </a:avLst>
          </a:prstGeom>
          <a:solidFill>
            <a:srgbClr val="2EBF9D"/>
          </a:solidFill>
          <a:ln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400" b="1" dirty="0">
                <a:solidFill>
                  <a:schemeClr val="bg1"/>
                </a:solidFill>
                <a:latin typeface="Atkinson Hyperlegible" pitchFamily="2" charset="0"/>
              </a:rPr>
              <a:t>Document visant à traiter les situation où il y a eu défaillance en matière de SST en identifier le contexte, mettre en place des mesures correctives et en effectuer le suivi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2F488E-013C-75C1-E022-4CB86466E5AF}"/>
              </a:ext>
            </a:extLst>
          </p:cNvPr>
          <p:cNvSpPr txBox="1"/>
          <p:nvPr/>
        </p:nvSpPr>
        <p:spPr>
          <a:xfrm>
            <a:off x="8575139" y="4312735"/>
            <a:ext cx="32670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  <a:t>Procédure de déclaration d’accident de l’entreprise incluant les notions suivantes : identification des accidents, enquête des accidents et </a:t>
            </a:r>
            <a:r>
              <a:rPr lang="fr-CA" sz="1600" dirty="0">
                <a:solidFill>
                  <a:srgbClr val="002060"/>
                </a:solidFill>
                <a:highlight>
                  <a:srgbClr val="FFFF00"/>
                </a:highlight>
                <a:latin typeface="Atkinson Hyperlegible" pitchFamily="2" charset="0"/>
              </a:rPr>
              <a:t>plan d'action/mesures correctives</a:t>
            </a:r>
            <a: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0A2C2D-556E-EA6E-6156-68B178310B73}"/>
              </a:ext>
            </a:extLst>
          </p:cNvPr>
          <p:cNvSpPr txBox="1"/>
          <p:nvPr/>
        </p:nvSpPr>
        <p:spPr>
          <a:xfrm>
            <a:off x="6850188" y="4753500"/>
            <a:ext cx="1083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rgbClr val="002060"/>
                </a:solidFill>
                <a:latin typeface="Atkinson Hyperlegible" pitchFamily="2" charset="0"/>
              </a:rPr>
              <a:t>Pièce à joindre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177337-8D1F-A28E-ECFE-59A92DE5278B}"/>
              </a:ext>
            </a:extLst>
          </p:cNvPr>
          <p:cNvSpPr/>
          <p:nvPr/>
        </p:nvSpPr>
        <p:spPr>
          <a:xfrm>
            <a:off x="5758545" y="4050535"/>
            <a:ext cx="6280603" cy="2074024"/>
          </a:xfrm>
          <a:prstGeom prst="rect">
            <a:avLst/>
          </a:prstGeom>
          <a:noFill/>
          <a:ln w="34925"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Graphique 11" descr="Coche avec un remplissage uni">
            <a:extLst>
              <a:ext uri="{FF2B5EF4-FFF2-40B4-BE49-F238E27FC236}">
                <a16:creationId xmlns:a16="http://schemas.microsoft.com/office/drawing/2014/main" id="{C27F3B90-10B1-ACC0-2FFF-488DFEE3B0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74588" y="4416070"/>
            <a:ext cx="296609" cy="296609"/>
          </a:xfrm>
          <a:prstGeom prst="rect">
            <a:avLst/>
          </a:prstGeom>
        </p:spPr>
      </p:pic>
      <p:pic>
        <p:nvPicPr>
          <p:cNvPr id="14" name="Graphique 13" descr="Document avec un remplissage uni">
            <a:extLst>
              <a:ext uri="{FF2B5EF4-FFF2-40B4-BE49-F238E27FC236}">
                <a16:creationId xmlns:a16="http://schemas.microsoft.com/office/drawing/2014/main" id="{9CDFCFE7-FFF4-05EE-162E-F815572016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65776" y="4501419"/>
            <a:ext cx="914400" cy="914400"/>
          </a:xfrm>
          <a:prstGeom prst="rect">
            <a:avLst/>
          </a:prstGeom>
        </p:spPr>
      </p:pic>
      <p:sp>
        <p:nvSpPr>
          <p:cNvPr id="15" name="Bulle narrative : rectangle 14">
            <a:extLst>
              <a:ext uri="{FF2B5EF4-FFF2-40B4-BE49-F238E27FC236}">
                <a16:creationId xmlns:a16="http://schemas.microsoft.com/office/drawing/2014/main" id="{5BCA3F01-0823-FD68-BE1E-2306916AD4D2}"/>
              </a:ext>
            </a:extLst>
          </p:cNvPr>
          <p:cNvSpPr/>
          <p:nvPr/>
        </p:nvSpPr>
        <p:spPr>
          <a:xfrm>
            <a:off x="612731" y="4674834"/>
            <a:ext cx="4929005" cy="1452269"/>
          </a:xfrm>
          <a:prstGeom prst="wedgeRectCallout">
            <a:avLst>
              <a:gd name="adj1" fmla="val -21408"/>
              <a:gd name="adj2" fmla="val -67299"/>
            </a:avLst>
          </a:prstGeom>
          <a:solidFill>
            <a:srgbClr val="2EBF9D"/>
          </a:solidFill>
          <a:ln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400" b="1" dirty="0">
                <a:solidFill>
                  <a:schemeClr val="bg1"/>
                </a:solidFill>
                <a:latin typeface="Atkinson Hyperlegible" pitchFamily="2" charset="0"/>
              </a:rPr>
              <a:t>Document qui vise à reconstituer les faits et événements ayant mené à un accident  afin que ceux-ci puissent être analysés et que des mesures correctives soient mises en place pour éviter qu'une telle situation se reproduise; précise les modalités d'application de la démarche et les responsabilités de chacun.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707B06E-CAF4-AA23-B136-A99B5A7C7BEE}"/>
              </a:ext>
            </a:extLst>
          </p:cNvPr>
          <p:cNvSpPr txBox="1"/>
          <p:nvPr/>
        </p:nvSpPr>
        <p:spPr>
          <a:xfrm>
            <a:off x="386089" y="3857473"/>
            <a:ext cx="5040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Procédure ou processus de déclaration et d'enquête des accidents</a:t>
            </a:r>
            <a:endParaRPr lang="fr-CA" sz="1800" dirty="0">
              <a:solidFill>
                <a:schemeClr val="tx1">
                  <a:lumMod val="65000"/>
                  <a:lumOff val="35000"/>
                </a:schemeClr>
              </a:solidFill>
              <a:latin typeface="Atkinson Hyperleg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9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Le questionnaire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6CA64355-AFB5-B40D-E0B1-E4637BD55735}"/>
              </a:ext>
            </a:extLst>
          </p:cNvPr>
          <p:cNvSpPr txBox="1"/>
          <p:nvPr/>
        </p:nvSpPr>
        <p:spPr>
          <a:xfrm>
            <a:off x="8575140" y="4361505"/>
            <a:ext cx="31727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  <a:t>Procédure de mesures disciplinaires de l’entreprise incluant le concept de mesures disciplinaire pouvant aller jusqu’à la suspension, si requis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8126DF-7649-25C2-FB56-48AAA8BB7E70}"/>
              </a:ext>
            </a:extLst>
          </p:cNvPr>
          <p:cNvSpPr txBox="1"/>
          <p:nvPr/>
        </p:nvSpPr>
        <p:spPr>
          <a:xfrm>
            <a:off x="6850188" y="4729698"/>
            <a:ext cx="1083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rgbClr val="002060"/>
                </a:solidFill>
                <a:latin typeface="Atkinson Hyperlegible" pitchFamily="2" charset="0"/>
              </a:rPr>
              <a:t>Pièce à joindre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383D7-9013-E382-E1B8-F32D26C08B13}"/>
              </a:ext>
            </a:extLst>
          </p:cNvPr>
          <p:cNvSpPr/>
          <p:nvPr/>
        </p:nvSpPr>
        <p:spPr>
          <a:xfrm>
            <a:off x="5758545" y="4216515"/>
            <a:ext cx="6280603" cy="1561227"/>
          </a:xfrm>
          <a:prstGeom prst="rect">
            <a:avLst/>
          </a:prstGeom>
          <a:noFill/>
          <a:ln w="34925"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Graphique 13" descr="Coche avec un remplissage uni">
            <a:extLst>
              <a:ext uri="{FF2B5EF4-FFF2-40B4-BE49-F238E27FC236}">
                <a16:creationId xmlns:a16="http://schemas.microsoft.com/office/drawing/2014/main" id="{5D529FBF-285C-E957-6EA0-D14CFB5FA6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74588" y="4392268"/>
            <a:ext cx="296609" cy="296609"/>
          </a:xfrm>
          <a:prstGeom prst="rect">
            <a:avLst/>
          </a:prstGeom>
        </p:spPr>
      </p:pic>
      <p:pic>
        <p:nvPicPr>
          <p:cNvPr id="15" name="Graphique 14" descr="Document avec un remplissage uni">
            <a:extLst>
              <a:ext uri="{FF2B5EF4-FFF2-40B4-BE49-F238E27FC236}">
                <a16:creationId xmlns:a16="http://schemas.microsoft.com/office/drawing/2014/main" id="{45F3624D-11CB-C3EA-FD61-4337C8DCB0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65776" y="4477617"/>
            <a:ext cx="914400" cy="914400"/>
          </a:xfrm>
          <a:prstGeom prst="rect">
            <a:avLst/>
          </a:prstGeom>
        </p:spPr>
      </p:pic>
      <p:sp>
        <p:nvSpPr>
          <p:cNvPr id="17" name="Bulle narrative : rectangle 16">
            <a:extLst>
              <a:ext uri="{FF2B5EF4-FFF2-40B4-BE49-F238E27FC236}">
                <a16:creationId xmlns:a16="http://schemas.microsoft.com/office/drawing/2014/main" id="{54373B2B-0ED2-1793-B2E8-6F1DD5BDCC6D}"/>
              </a:ext>
            </a:extLst>
          </p:cNvPr>
          <p:cNvSpPr/>
          <p:nvPr/>
        </p:nvSpPr>
        <p:spPr>
          <a:xfrm>
            <a:off x="627745" y="4774068"/>
            <a:ext cx="4929005" cy="1003674"/>
          </a:xfrm>
          <a:prstGeom prst="wedgeRectCallout">
            <a:avLst>
              <a:gd name="adj1" fmla="val -36720"/>
              <a:gd name="adj2" fmla="val -71637"/>
            </a:avLst>
          </a:prstGeom>
          <a:solidFill>
            <a:srgbClr val="2EBF9D"/>
          </a:solidFill>
          <a:ln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400" b="1" dirty="0">
                <a:solidFill>
                  <a:schemeClr val="bg1"/>
                </a:solidFill>
                <a:latin typeface="Atkinson Hyperlegible" pitchFamily="2" charset="0"/>
              </a:rPr>
              <a:t>Document présentant la façon de communiquer aux employés les manquements qui pourraient leur être reprochés et impliquant une gradation des sanctions pour leur donner l'occasion de changer leur conduite.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A21729-360E-C256-C583-C63F496F968B}"/>
              </a:ext>
            </a:extLst>
          </p:cNvPr>
          <p:cNvSpPr txBox="1"/>
          <p:nvPr/>
        </p:nvSpPr>
        <p:spPr>
          <a:xfrm>
            <a:off x="422377" y="4243655"/>
            <a:ext cx="5040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Procédure de mesures disciplinaires</a:t>
            </a:r>
            <a:endParaRPr lang="fr-CA" sz="1800" dirty="0">
              <a:solidFill>
                <a:schemeClr val="tx1">
                  <a:lumMod val="65000"/>
                  <a:lumOff val="35000"/>
                </a:schemeClr>
              </a:solidFill>
              <a:latin typeface="Atkinson Hyperlegible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DD2C34-6781-F349-CBA2-80AE42B9938E}"/>
              </a:ext>
            </a:extLst>
          </p:cNvPr>
          <p:cNvSpPr txBox="1"/>
          <p:nvPr/>
        </p:nvSpPr>
        <p:spPr>
          <a:xfrm>
            <a:off x="6820904" y="2254380"/>
            <a:ext cx="1083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rgbClr val="002060"/>
                </a:solidFill>
                <a:latin typeface="Atkinson Hyperlegible" pitchFamily="2" charset="0"/>
              </a:rPr>
              <a:t>Pièce à joindre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F46FAB-97BA-C629-B860-4F46562F9195}"/>
              </a:ext>
            </a:extLst>
          </p:cNvPr>
          <p:cNvSpPr/>
          <p:nvPr/>
        </p:nvSpPr>
        <p:spPr>
          <a:xfrm>
            <a:off x="5729261" y="1507876"/>
            <a:ext cx="6280603" cy="2020388"/>
          </a:xfrm>
          <a:prstGeom prst="rect">
            <a:avLst/>
          </a:prstGeom>
          <a:noFill/>
          <a:ln w="34925"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4" name="Graphique 33" descr="Coche avec un remplissage uni">
            <a:extLst>
              <a:ext uri="{FF2B5EF4-FFF2-40B4-BE49-F238E27FC236}">
                <a16:creationId xmlns:a16="http://schemas.microsoft.com/office/drawing/2014/main" id="{82F38587-1422-B723-B487-0CDE8CAA3E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45304" y="1916950"/>
            <a:ext cx="296609" cy="296609"/>
          </a:xfrm>
          <a:prstGeom prst="rect">
            <a:avLst/>
          </a:prstGeom>
        </p:spPr>
      </p:pic>
      <p:pic>
        <p:nvPicPr>
          <p:cNvPr id="35" name="Graphique 34" descr="Document avec un remplissage uni">
            <a:extLst>
              <a:ext uri="{FF2B5EF4-FFF2-40B4-BE49-F238E27FC236}">
                <a16:creationId xmlns:a16="http://schemas.microsoft.com/office/drawing/2014/main" id="{C3231D79-389D-8314-444D-917CD1F319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36492" y="2002299"/>
            <a:ext cx="914400" cy="914400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71C9A398-5917-5211-EB3B-8F2B3329E8A2}"/>
              </a:ext>
            </a:extLst>
          </p:cNvPr>
          <p:cNvSpPr txBox="1"/>
          <p:nvPr/>
        </p:nvSpPr>
        <p:spPr>
          <a:xfrm>
            <a:off x="438804" y="1709862"/>
            <a:ext cx="5040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Inspection et certification des équipements </a:t>
            </a:r>
            <a:r>
              <a:rPr lang="fr-C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F6F66F0-867F-2343-EE86-81FB2C43B453}"/>
              </a:ext>
            </a:extLst>
          </p:cNvPr>
          <p:cNvSpPr txBox="1"/>
          <p:nvPr/>
        </p:nvSpPr>
        <p:spPr>
          <a:xfrm>
            <a:off x="8555278" y="1610129"/>
            <a:ext cx="33319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  <a:t>Fiche d’inspection (dûment remplie et récente) ou attestation de conformité d’un équipement (lié à l’activité effectuée pour HQ), incluant : date, type d’inspection ou de certification et </a:t>
            </a:r>
            <a:r>
              <a:rPr lang="fr-CA" sz="1600" dirty="0">
                <a:solidFill>
                  <a:srgbClr val="002060"/>
                </a:solidFill>
                <a:highlight>
                  <a:srgbClr val="FFFF00"/>
                </a:highlight>
                <a:latin typeface="Atkinson Hyperlegible" pitchFamily="2" charset="0"/>
              </a:rPr>
              <a:t>qualification de la personne l’ayant effectuée </a:t>
            </a:r>
          </a:p>
        </p:txBody>
      </p:sp>
      <p:sp>
        <p:nvSpPr>
          <p:cNvPr id="38" name="Bulle narrative : rectangle 37">
            <a:extLst>
              <a:ext uri="{FF2B5EF4-FFF2-40B4-BE49-F238E27FC236}">
                <a16:creationId xmlns:a16="http://schemas.microsoft.com/office/drawing/2014/main" id="{013D86C9-A6C1-A0E1-F95A-A8D49D8D22AB}"/>
              </a:ext>
            </a:extLst>
          </p:cNvPr>
          <p:cNvSpPr/>
          <p:nvPr/>
        </p:nvSpPr>
        <p:spPr>
          <a:xfrm>
            <a:off x="895766" y="2395148"/>
            <a:ext cx="4499905" cy="882951"/>
          </a:xfrm>
          <a:prstGeom prst="wedgeRectCallout">
            <a:avLst>
              <a:gd name="adj1" fmla="val -41626"/>
              <a:gd name="adj2" fmla="val -92841"/>
            </a:avLst>
          </a:prstGeom>
          <a:solidFill>
            <a:srgbClr val="2EBF9D"/>
          </a:solidFill>
          <a:ln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400" b="1" dirty="0">
                <a:solidFill>
                  <a:schemeClr val="bg1"/>
                </a:solidFill>
                <a:latin typeface="Atkinson Hyperlegible" pitchFamily="2" charset="0"/>
              </a:rPr>
              <a:t>Processus de vérification visant à attester du fonctionnement conforme et sécuritaire des équipements de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709097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Le questionnaire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D42F488E-013C-75C1-E022-4CB86466E5AF}"/>
              </a:ext>
            </a:extLst>
          </p:cNvPr>
          <p:cNvSpPr txBox="1"/>
          <p:nvPr/>
        </p:nvSpPr>
        <p:spPr>
          <a:xfrm>
            <a:off x="8341903" y="2018767"/>
            <a:ext cx="34640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  <a:t>Preuve de communication des exigences du client aux sous-traitants (ex. (politique, clause, lettre d’intention, programme, etc.)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20A2C2D-556E-EA6E-6156-68B178310B73}"/>
              </a:ext>
            </a:extLst>
          </p:cNvPr>
          <p:cNvSpPr txBox="1"/>
          <p:nvPr/>
        </p:nvSpPr>
        <p:spPr>
          <a:xfrm>
            <a:off x="6813900" y="2286328"/>
            <a:ext cx="1083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rgbClr val="002060"/>
                </a:solidFill>
                <a:latin typeface="Atkinson Hyperlegible" pitchFamily="2" charset="0"/>
              </a:rPr>
              <a:t>Pièce à joindre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177337-8D1F-A28E-ECFE-59A92DE5278B}"/>
              </a:ext>
            </a:extLst>
          </p:cNvPr>
          <p:cNvSpPr/>
          <p:nvPr/>
        </p:nvSpPr>
        <p:spPr>
          <a:xfrm>
            <a:off x="5722257" y="1772047"/>
            <a:ext cx="6280603" cy="1533616"/>
          </a:xfrm>
          <a:prstGeom prst="rect">
            <a:avLst/>
          </a:prstGeom>
          <a:noFill/>
          <a:ln w="34925"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Graphique 9" descr="Coche avec un remplissage uni">
            <a:extLst>
              <a:ext uri="{FF2B5EF4-FFF2-40B4-BE49-F238E27FC236}">
                <a16:creationId xmlns:a16="http://schemas.microsoft.com/office/drawing/2014/main" id="{C27F3B90-10B1-ACC0-2FFF-488DFEE3B0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38300" y="1948898"/>
            <a:ext cx="296609" cy="296609"/>
          </a:xfrm>
          <a:prstGeom prst="rect">
            <a:avLst/>
          </a:prstGeom>
        </p:spPr>
      </p:pic>
      <p:pic>
        <p:nvPicPr>
          <p:cNvPr id="13" name="Graphique 12" descr="Document avec un remplissage uni">
            <a:extLst>
              <a:ext uri="{FF2B5EF4-FFF2-40B4-BE49-F238E27FC236}">
                <a16:creationId xmlns:a16="http://schemas.microsoft.com/office/drawing/2014/main" id="{9CDFCFE7-FFF4-05EE-162E-F815572016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29488" y="2034247"/>
            <a:ext cx="914400" cy="9144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707B06E-CAF4-AA23-B136-A99B5A7C7BEE}"/>
              </a:ext>
            </a:extLst>
          </p:cNvPr>
          <p:cNvSpPr txBox="1"/>
          <p:nvPr/>
        </p:nvSpPr>
        <p:spPr>
          <a:xfrm>
            <a:off x="386089" y="1742228"/>
            <a:ext cx="5040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Gestion de la sous-traitance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78597A7-75D0-1C1A-9503-F494588F81DE}"/>
              </a:ext>
            </a:extLst>
          </p:cNvPr>
          <p:cNvSpPr txBox="1"/>
          <p:nvPr/>
        </p:nvSpPr>
        <p:spPr>
          <a:xfrm>
            <a:off x="386088" y="3892689"/>
            <a:ext cx="656525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C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Suivi exercé en cas d’accident grave </a:t>
            </a:r>
          </a:p>
          <a:p>
            <a:pPr>
              <a:spcBef>
                <a:spcPts val="1200"/>
              </a:spcBef>
            </a:pPr>
            <a:r>
              <a:rPr lang="fr-C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Formation des employés sur les risques critiques </a:t>
            </a:r>
            <a:br>
              <a:rPr lang="fr-C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</a:br>
            <a:r>
              <a:rPr lang="fr-CA" sz="1600" dirty="0">
                <a:solidFill>
                  <a:schemeClr val="accent4"/>
                </a:solidFill>
                <a:latin typeface="Atkinson Hyperlegible" pitchFamily="2" charset="0"/>
              </a:rPr>
              <a:t>(attention : aucun risque critique déclaré </a:t>
            </a:r>
            <a:r>
              <a:rPr lang="fr-CA" sz="1600" dirty="0">
                <a:solidFill>
                  <a:schemeClr val="accent4"/>
                </a:solidFill>
                <a:latin typeface="Atkinson Hyperlegible" pitchFamily="2" charset="0"/>
                <a:sym typeface="Wingdings" panose="05000000000000000000" pitchFamily="2" charset="2"/>
              </a:rPr>
              <a:t></a:t>
            </a:r>
            <a:r>
              <a:rPr lang="fr-CA" sz="1600" dirty="0">
                <a:solidFill>
                  <a:schemeClr val="accent4"/>
                </a:solidFill>
                <a:latin typeface="Atkinson Hyperlegible" pitchFamily="2" charset="0"/>
              </a:rPr>
              <a:t> statut conditionnel </a:t>
            </a:r>
            <a:br>
              <a:rPr lang="fr-CA" sz="1600" dirty="0">
                <a:solidFill>
                  <a:schemeClr val="accent4"/>
                </a:solidFill>
                <a:latin typeface="Atkinson Hyperlegible" pitchFamily="2" charset="0"/>
              </a:rPr>
            </a:br>
            <a:r>
              <a:rPr lang="fr-CA" sz="1600" dirty="0">
                <a:solidFill>
                  <a:schemeClr val="accent4"/>
                </a:solidFill>
                <a:latin typeface="Atkinson Hyperlegible" pitchFamily="2" charset="0"/>
                <a:sym typeface="Wingdings" panose="05000000000000000000" pitchFamily="2" charset="2"/>
              </a:rPr>
              <a:t></a:t>
            </a:r>
            <a:r>
              <a:rPr lang="fr-CA" sz="1600" dirty="0">
                <a:solidFill>
                  <a:schemeClr val="accent4"/>
                </a:solidFill>
                <a:latin typeface="Atkinson Hyperlegible" pitchFamily="2" charset="0"/>
              </a:rPr>
              <a:t> délai pour vérification)</a:t>
            </a:r>
          </a:p>
          <a:p>
            <a:pPr>
              <a:spcBef>
                <a:spcPts val="1200"/>
              </a:spcBef>
            </a:pPr>
            <a:r>
              <a:rPr lang="fr-C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Fréquence des inspections ou audit en SST</a:t>
            </a:r>
          </a:p>
          <a:p>
            <a:pPr>
              <a:spcBef>
                <a:spcPts val="1200"/>
              </a:spcBef>
            </a:pPr>
            <a:r>
              <a:rPr lang="fr-C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Formation d'accueil en SST des nouveaux employés</a:t>
            </a:r>
          </a:p>
          <a:p>
            <a:pPr>
              <a:spcBef>
                <a:spcPts val="1200"/>
              </a:spcBef>
            </a:pPr>
            <a:r>
              <a:rPr lang="fr-C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tkinson Hyperlegible" pitchFamily="2" charset="0"/>
              </a:rPr>
              <a:t>Fréquence des rencontres qui abordent le volet SST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2A9EE08-0115-AE1B-5F82-5057132C943B}"/>
              </a:ext>
            </a:extLst>
          </p:cNvPr>
          <p:cNvSpPr/>
          <p:nvPr/>
        </p:nvSpPr>
        <p:spPr>
          <a:xfrm>
            <a:off x="7550515" y="4807906"/>
            <a:ext cx="4465724" cy="762098"/>
          </a:xfrm>
          <a:prstGeom prst="rect">
            <a:avLst/>
          </a:prstGeom>
          <a:noFill/>
          <a:ln w="34925"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C939016-0C2D-A175-30DA-1A610D76EB74}"/>
              </a:ext>
            </a:extLst>
          </p:cNvPr>
          <p:cNvSpPr txBox="1"/>
          <p:nvPr/>
        </p:nvSpPr>
        <p:spPr>
          <a:xfrm>
            <a:off x="7313523" y="5019678"/>
            <a:ext cx="49397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600" dirty="0">
                <a:solidFill>
                  <a:srgbClr val="002060"/>
                </a:solidFill>
                <a:latin typeface="Atkinson Hyperlegible" pitchFamily="2" charset="0"/>
              </a:rPr>
              <a:t>Pas de pièces justificatives requises</a:t>
            </a:r>
          </a:p>
        </p:txBody>
      </p:sp>
      <p:sp>
        <p:nvSpPr>
          <p:cNvPr id="7" name="Bulle narrative : rectangle 6">
            <a:extLst>
              <a:ext uri="{FF2B5EF4-FFF2-40B4-BE49-F238E27FC236}">
                <a16:creationId xmlns:a16="http://schemas.microsoft.com/office/drawing/2014/main" id="{2A244CA2-D24F-A9BE-A413-BB9BB4CE03EE}"/>
              </a:ext>
            </a:extLst>
          </p:cNvPr>
          <p:cNvSpPr/>
          <p:nvPr/>
        </p:nvSpPr>
        <p:spPr>
          <a:xfrm>
            <a:off x="527481" y="2301989"/>
            <a:ext cx="4929005" cy="1003674"/>
          </a:xfrm>
          <a:prstGeom prst="wedgeRectCallout">
            <a:avLst>
              <a:gd name="adj1" fmla="val -17874"/>
              <a:gd name="adj2" fmla="val -77421"/>
            </a:avLst>
          </a:prstGeom>
          <a:solidFill>
            <a:srgbClr val="2EBF9D"/>
          </a:solidFill>
          <a:ln>
            <a:solidFill>
              <a:srgbClr val="2EB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400" b="1" dirty="0">
                <a:solidFill>
                  <a:schemeClr val="bg1"/>
                </a:solidFill>
                <a:latin typeface="Atkinson Hyperlegible" pitchFamily="2" charset="0"/>
              </a:rPr>
              <a:t>Question visant à s’assurer que l’entreprise informe bien ses sous-traitants des exigences en SST spécifiques </a:t>
            </a:r>
            <a:r>
              <a:rPr lang="fr-CA" sz="1400" b="1" u="sng" dirty="0">
                <a:solidFill>
                  <a:schemeClr val="bg1"/>
                </a:solidFill>
                <a:latin typeface="Atkinson Hyperlegible" pitchFamily="2" charset="0"/>
              </a:rPr>
              <a:t>de ses clients</a:t>
            </a:r>
            <a:r>
              <a:rPr lang="fr-CA" sz="1400" b="1" dirty="0">
                <a:solidFill>
                  <a:schemeClr val="bg1"/>
                </a:solidFill>
                <a:latin typeface="Atkinson Hyperlegible" pitchFamily="2" charset="0"/>
              </a:rPr>
              <a:t>.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8E0D2682-D631-1D07-5BAD-9ACCCB1DE2C6}"/>
              </a:ext>
            </a:extLst>
          </p:cNvPr>
          <p:cNvSpPr/>
          <p:nvPr/>
        </p:nvSpPr>
        <p:spPr>
          <a:xfrm>
            <a:off x="7069885" y="3892688"/>
            <a:ext cx="230259" cy="2585323"/>
          </a:xfrm>
          <a:prstGeom prst="rightBrace">
            <a:avLst/>
          </a:prstGeom>
          <a:ln w="12700">
            <a:solidFill>
              <a:srgbClr val="2EBF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321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BAC34-524C-7AF7-077E-658A13AE3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326DF-E9F3-54E9-1BDB-63C32E54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87927"/>
            <a:ext cx="11328400" cy="498598"/>
          </a:xfrm>
        </p:spPr>
        <p:txBody>
          <a:bodyPr/>
          <a:lstStyle/>
          <a:p>
            <a:r>
              <a:rPr lang="fr-CA" dirty="0">
                <a:latin typeface="Atkinson Hyperlegible" pitchFamily="2" charset="0"/>
              </a:rPr>
              <a:t>Aperçu de la plateforme SafeContractor</a:t>
            </a: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96515CA-7DED-8407-A1E6-705C942AC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55" y="1109399"/>
            <a:ext cx="11253689" cy="54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90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54657"/>
            <a:ext cx="11328400" cy="498598"/>
          </a:xfrm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Joindre le rapport validé à votre soumission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58AF4AB3-C46C-EEBD-BDB1-0E0C6A793BB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4629" t="17982"/>
          <a:stretch/>
        </p:blipFill>
        <p:spPr>
          <a:xfrm>
            <a:off x="7138967" y="1310802"/>
            <a:ext cx="4813696" cy="4894789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1A7034A5-1F62-32F9-22CE-6BD96C932F3C}"/>
              </a:ext>
            </a:extLst>
          </p:cNvPr>
          <p:cNvSpPr txBox="1"/>
          <p:nvPr/>
        </p:nvSpPr>
        <p:spPr>
          <a:xfrm>
            <a:off x="807499" y="1421944"/>
            <a:ext cx="6271395" cy="4885167"/>
          </a:xfrm>
          <a:prstGeom prst="rect">
            <a:avLst/>
          </a:prstGeom>
        </p:spPr>
        <p:txBody>
          <a:bodyPr vert="horz" wrap="square" lIns="0" tIns="204962" rIns="0" bIns="0" rtlCol="0">
            <a:spAutoFit/>
          </a:bodyPr>
          <a:lstStyle/>
          <a:p>
            <a:pPr marL="420076" indent="-342660" defTabSz="913760">
              <a:spcBef>
                <a:spcPts val="30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Onglet question </a:t>
            </a:r>
          </a:p>
          <a:p>
            <a:pPr marL="420076" indent="-342660" defTabSz="913760">
              <a:spcBef>
                <a:spcPts val="30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Icônes de téléchargement</a:t>
            </a:r>
          </a:p>
          <a:p>
            <a:pPr marL="420076" indent="-342660" defTabSz="913760">
              <a:spcBef>
                <a:spcPts val="30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Télécharger chaque rapport séparément </a:t>
            </a:r>
          </a:p>
          <a:p>
            <a:pPr marL="420076" indent="-342660" defTabSz="913760">
              <a:spcBef>
                <a:spcPts val="30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4 éléments seront vérifiés sur le rapport</a:t>
            </a:r>
          </a:p>
          <a:p>
            <a:pPr marL="1030038" lvl="1" indent="-342900" defTabSz="913760">
              <a:spcBef>
                <a:spcPts val="900"/>
              </a:spcBef>
              <a:buFont typeface="+mj-lt"/>
              <a:buAutoNum type="arabicPeriod"/>
              <a:tabLst>
                <a:tab pos="420076" algn="l"/>
              </a:tabLst>
            </a:pPr>
            <a:r>
              <a:rPr lang="fr-CA" sz="14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La mention « qualifié »</a:t>
            </a:r>
          </a:p>
          <a:p>
            <a:pPr marL="1030038" lvl="1" indent="-342900" defTabSz="913760">
              <a:spcBef>
                <a:spcPts val="900"/>
              </a:spcBef>
              <a:buFont typeface="+mj-lt"/>
              <a:buAutoNum type="arabicPeriod"/>
              <a:tabLst>
                <a:tab pos="420076" algn="l"/>
              </a:tabLst>
            </a:pPr>
            <a:r>
              <a:rPr lang="fr-CA" sz="14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La mention « pointage validé »</a:t>
            </a:r>
          </a:p>
          <a:p>
            <a:pPr marL="1030038" lvl="1" indent="-342900" defTabSz="913760">
              <a:spcBef>
                <a:spcPts val="900"/>
              </a:spcBef>
              <a:buFont typeface="+mj-lt"/>
              <a:buAutoNum type="arabicPeriod"/>
              <a:tabLst>
                <a:tab pos="420076" algn="l"/>
              </a:tabLst>
            </a:pPr>
            <a:r>
              <a:rPr lang="fr-CA" sz="14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Une date de validation antérieure à la date de clôture de votre appel au marché</a:t>
            </a:r>
          </a:p>
          <a:p>
            <a:pPr marL="1030038" lvl="1" indent="-342900" defTabSz="913760">
              <a:spcBef>
                <a:spcPts val="900"/>
              </a:spcBef>
              <a:buFont typeface="+mj-lt"/>
              <a:buAutoNum type="arabicPeriod"/>
              <a:tabLst>
                <a:tab pos="420076" algn="l"/>
              </a:tabLst>
            </a:pPr>
            <a:r>
              <a:rPr lang="fr-CA" sz="14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Une date d’expiration postérieure à la date de clôture de votre appel au marché </a:t>
            </a:r>
            <a:endParaRPr sz="140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defTabSz="913760">
              <a:spcBef>
                <a:spcPts val="3000"/>
              </a:spcBef>
            </a:pPr>
            <a:endParaRPr sz="1800" kern="0" dirty="0">
              <a:solidFill>
                <a:sysClr val="windowText" lastClr="000000"/>
              </a:solidFill>
              <a:latin typeface="Atkinson Hyperlegible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5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DA71B-E766-C7A0-D7D6-490A76F8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87927"/>
            <a:ext cx="11328400" cy="498598"/>
          </a:xfrm>
        </p:spPr>
        <p:txBody>
          <a:bodyPr/>
          <a:lstStyle/>
          <a:p>
            <a:r>
              <a:rPr lang="fr-CA" dirty="0">
                <a:latin typeface="Atkinson Hyperlegible" pitchFamily="2" charset="0"/>
              </a:rPr>
              <a:t>Autres aspects importants à savoir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ECBA719B-AFA6-FA1F-5BF7-174492566A3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10323" y="1345366"/>
            <a:ext cx="9924893" cy="743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Pointage</a:t>
            </a: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des questions </a:t>
            </a: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indiqué dans le questionnaire</a:t>
            </a: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(un pointage provisoire se cumule au fur et à mesure que vous remplissez le questionnaire - sujet à validation des pièces justificatives) </a:t>
            </a:r>
          </a:p>
        </p:txBody>
      </p:sp>
      <p:sp>
        <p:nvSpPr>
          <p:cNvPr id="55" name="Half Frame 22">
            <a:extLst>
              <a:ext uri="{FF2B5EF4-FFF2-40B4-BE49-F238E27FC236}">
                <a16:creationId xmlns:a16="http://schemas.microsoft.com/office/drawing/2014/main" id="{15FBF85F-6D6B-E355-C369-E196043C211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 rot="8100000" flipH="1">
            <a:off x="1017812" y="1576873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 dirty="0"/>
              <a:t> 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D0158598-868A-EB30-8853-61550CB51D9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98203" y="2219154"/>
            <a:ext cx="9924893" cy="713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Les </a:t>
            </a: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pièces justificatives </a:t>
            </a: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doivent être soumises </a:t>
            </a: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en français</a:t>
            </a: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, à moins que les dispositions de la Charte de la langue française ne vous permettent l’utilisation d’une autre langue. </a:t>
            </a:r>
            <a:endParaRPr lang="fr-CA" sz="1600" b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sp>
        <p:nvSpPr>
          <p:cNvPr id="58" name="Oval 13">
            <a:extLst>
              <a:ext uri="{FF2B5EF4-FFF2-40B4-BE49-F238E27FC236}">
                <a16:creationId xmlns:a16="http://schemas.microsoft.com/office/drawing/2014/main" id="{CBB22080-9DD8-F43F-60A7-7F19A20DCD93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923693" y="2340938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59" name="Half Frame 22">
            <a:extLst>
              <a:ext uri="{FF2B5EF4-FFF2-40B4-BE49-F238E27FC236}">
                <a16:creationId xmlns:a16="http://schemas.microsoft.com/office/drawing/2014/main" id="{0A9ECAB5-5754-1CBD-E2F9-61B5B73223F4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 rot="8100000" flipH="1">
            <a:off x="1017809" y="2399153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8451114A-88B1-0FF7-1B9B-967A7AAFC4F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446436" y="5899056"/>
            <a:ext cx="9924893" cy="375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Seul le soumissionnaire doit remplir le questionnaire (pas les sous-traitants)</a:t>
            </a:r>
            <a:endParaRPr lang="fr-CA" sz="1600" b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sp>
        <p:nvSpPr>
          <p:cNvPr id="62" name="Oval 13">
            <a:extLst>
              <a:ext uri="{FF2B5EF4-FFF2-40B4-BE49-F238E27FC236}">
                <a16:creationId xmlns:a16="http://schemas.microsoft.com/office/drawing/2014/main" id="{EBBAD53F-38BD-48C0-BAC3-40253779B84D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921745" y="5879926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63" name="Half Frame 22">
            <a:extLst>
              <a:ext uri="{FF2B5EF4-FFF2-40B4-BE49-F238E27FC236}">
                <a16:creationId xmlns:a16="http://schemas.microsoft.com/office/drawing/2014/main" id="{FEFA4D2E-E19D-873D-6317-751F17596B2B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 rot="8100000" flipH="1">
            <a:off x="1003741" y="5938138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 dirty="0"/>
              <a:t> </a:t>
            </a:r>
          </a:p>
        </p:txBody>
      </p:sp>
      <p:sp>
        <p:nvSpPr>
          <p:cNvPr id="66" name="Espace réservé du texte 4">
            <a:extLst>
              <a:ext uri="{FF2B5EF4-FFF2-40B4-BE49-F238E27FC236}">
                <a16:creationId xmlns:a16="http://schemas.microsoft.com/office/drawing/2014/main" id="{E999E26A-3B6B-10ED-4D12-A3AAB2AE76A9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398203" y="2990952"/>
            <a:ext cx="9924893" cy="55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 rapport a une durée de </a:t>
            </a: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validité d’un an </a:t>
            </a: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et peut être joint à toute autre soumission durant cette période</a:t>
            </a:r>
          </a:p>
        </p:txBody>
      </p:sp>
      <p:sp>
        <p:nvSpPr>
          <p:cNvPr id="67" name="Oval 13">
            <a:extLst>
              <a:ext uri="{FF2B5EF4-FFF2-40B4-BE49-F238E27FC236}">
                <a16:creationId xmlns:a16="http://schemas.microsoft.com/office/drawing/2014/main" id="{CD3A9D20-B905-3170-3DCD-D30B35B8C3F1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911573" y="3065768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68" name="Half Frame 22">
            <a:extLst>
              <a:ext uri="{FF2B5EF4-FFF2-40B4-BE49-F238E27FC236}">
                <a16:creationId xmlns:a16="http://schemas.microsoft.com/office/drawing/2014/main" id="{FE86A258-AF13-A909-3406-7C8E2C5E8E0F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 rot="8100000" flipH="1">
            <a:off x="1005692" y="3123983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71" name="Half Frame 22">
            <a:extLst>
              <a:ext uri="{FF2B5EF4-FFF2-40B4-BE49-F238E27FC236}">
                <a16:creationId xmlns:a16="http://schemas.microsoft.com/office/drawing/2014/main" id="{C934CD2B-E27D-C6CF-C697-EC35D19D620B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 rot="8100000" flipH="1">
            <a:off x="1005689" y="3813928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 dirty="0"/>
              <a:t> </a:t>
            </a:r>
          </a:p>
        </p:txBody>
      </p:sp>
      <p:sp>
        <p:nvSpPr>
          <p:cNvPr id="73" name="Oval 13">
            <a:extLst>
              <a:ext uri="{FF2B5EF4-FFF2-40B4-BE49-F238E27FC236}">
                <a16:creationId xmlns:a16="http://schemas.microsoft.com/office/drawing/2014/main" id="{EB93218A-A0B3-F58B-C757-0235617D013B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923693" y="4456950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74" name="Half Frame 22">
            <a:extLst>
              <a:ext uri="{FF2B5EF4-FFF2-40B4-BE49-F238E27FC236}">
                <a16:creationId xmlns:a16="http://schemas.microsoft.com/office/drawing/2014/main" id="{29F8E9AF-E598-94E0-4E8D-06FD86E24362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 rot="8100000" flipH="1">
            <a:off x="1017809" y="4515165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11A74A00-91C4-80F8-E28B-B80957039666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1423774" y="3660815"/>
            <a:ext cx="9924893" cy="582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Certains documents soumis à titre de </a:t>
            </a: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pièces justificatives peuvent expirer </a:t>
            </a: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en cours d’année </a:t>
            </a:r>
            <a:b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</a:b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(ex. certification). Un courriel sera envoyé pour demander une mise à jour du document en question. </a:t>
            </a:r>
            <a:endParaRPr lang="fr-CA" sz="1600" b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sp>
        <p:nvSpPr>
          <p:cNvPr id="76" name="Espace réservé du texte 4">
            <a:extLst>
              <a:ext uri="{FF2B5EF4-FFF2-40B4-BE49-F238E27FC236}">
                <a16:creationId xmlns:a16="http://schemas.microsoft.com/office/drawing/2014/main" id="{12F94D34-6199-D6EC-17E6-96D34EAB09C0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1398202" y="4446111"/>
            <a:ext cx="9924893" cy="38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Le fournisseur doit </a:t>
            </a: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se conformer aux réponses </a:t>
            </a: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données dans le questionnaire </a:t>
            </a: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tout au long du contrat </a:t>
            </a:r>
            <a:endParaRPr lang="fr-CA" sz="16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sp>
        <p:nvSpPr>
          <p:cNvPr id="78" name="Oval 13">
            <a:extLst>
              <a:ext uri="{FF2B5EF4-FFF2-40B4-BE49-F238E27FC236}">
                <a16:creationId xmlns:a16="http://schemas.microsoft.com/office/drawing/2014/main" id="{59BD5E6C-7F5D-9BC8-EB18-7400E59C58C6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923693" y="5163949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79" name="Half Frame 22">
            <a:extLst>
              <a:ext uri="{FF2B5EF4-FFF2-40B4-BE49-F238E27FC236}">
                <a16:creationId xmlns:a16="http://schemas.microsoft.com/office/drawing/2014/main" id="{E9E7CDE8-B209-A31F-F34C-4E252E59436C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 rot="8100000" flipH="1">
            <a:off x="1017809" y="5222164"/>
            <a:ext cx="256095" cy="152382"/>
          </a:xfrm>
          <a:custGeom>
            <a:avLst/>
            <a:gdLst>
              <a:gd name="connsiteX0" fmla="*/ 0 w 748145"/>
              <a:gd name="connsiteY0" fmla="*/ 0 h 346364"/>
              <a:gd name="connsiteX1" fmla="*/ 748145 w 748145"/>
              <a:gd name="connsiteY1" fmla="*/ 0 h 346364"/>
              <a:gd name="connsiteX2" fmla="*/ 498766 w 748145"/>
              <a:gd name="connsiteY2" fmla="*/ 115454 h 346364"/>
              <a:gd name="connsiteX3" fmla="*/ 115454 w 748145"/>
              <a:gd name="connsiteY3" fmla="*/ 115454 h 346364"/>
              <a:gd name="connsiteX4" fmla="*/ 115454 w 748145"/>
              <a:gd name="connsiteY4" fmla="*/ 292913 h 346364"/>
              <a:gd name="connsiteX5" fmla="*/ 0 w 748145"/>
              <a:gd name="connsiteY5" fmla="*/ 346364 h 346364"/>
              <a:gd name="connsiteX6" fmla="*/ 0 w 748145"/>
              <a:gd name="connsiteY6" fmla="*/ 0 h 346364"/>
              <a:gd name="connsiteX0" fmla="*/ 0 w 507558"/>
              <a:gd name="connsiteY0" fmla="*/ 0 h 346364"/>
              <a:gd name="connsiteX1" fmla="*/ 507558 w 507558"/>
              <a:gd name="connsiteY1" fmla="*/ 7518 h 346364"/>
              <a:gd name="connsiteX2" fmla="*/ 498766 w 507558"/>
              <a:gd name="connsiteY2" fmla="*/ 115454 h 346364"/>
              <a:gd name="connsiteX3" fmla="*/ 115454 w 507558"/>
              <a:gd name="connsiteY3" fmla="*/ 115454 h 346364"/>
              <a:gd name="connsiteX4" fmla="*/ 115454 w 507558"/>
              <a:gd name="connsiteY4" fmla="*/ 292913 h 346364"/>
              <a:gd name="connsiteX5" fmla="*/ 0 w 507558"/>
              <a:gd name="connsiteY5" fmla="*/ 346364 h 346364"/>
              <a:gd name="connsiteX6" fmla="*/ 0 w 507558"/>
              <a:gd name="connsiteY6" fmla="*/ 0 h 346364"/>
              <a:gd name="connsiteX0" fmla="*/ 0 w 507558"/>
              <a:gd name="connsiteY0" fmla="*/ 0 h 292913"/>
              <a:gd name="connsiteX1" fmla="*/ 507558 w 507558"/>
              <a:gd name="connsiteY1" fmla="*/ 7518 h 292913"/>
              <a:gd name="connsiteX2" fmla="*/ 498766 w 507558"/>
              <a:gd name="connsiteY2" fmla="*/ 115454 h 292913"/>
              <a:gd name="connsiteX3" fmla="*/ 115454 w 507558"/>
              <a:gd name="connsiteY3" fmla="*/ 115454 h 292913"/>
              <a:gd name="connsiteX4" fmla="*/ 115454 w 507558"/>
              <a:gd name="connsiteY4" fmla="*/ 292913 h 292913"/>
              <a:gd name="connsiteX5" fmla="*/ 3759 w 507558"/>
              <a:gd name="connsiteY5" fmla="*/ 289977 h 292913"/>
              <a:gd name="connsiteX6" fmla="*/ 0 w 507558"/>
              <a:gd name="connsiteY6" fmla="*/ 0 h 2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58" h="292913">
                <a:moveTo>
                  <a:pt x="0" y="0"/>
                </a:moveTo>
                <a:lnTo>
                  <a:pt x="507558" y="7518"/>
                </a:lnTo>
                <a:lnTo>
                  <a:pt x="498766" y="115454"/>
                </a:lnTo>
                <a:lnTo>
                  <a:pt x="115454" y="115454"/>
                </a:lnTo>
                <a:lnTo>
                  <a:pt x="115454" y="292913"/>
                </a:lnTo>
                <a:lnTo>
                  <a:pt x="3759" y="289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CE40EFD-C85F-69DF-3F86-D27D758F9D8F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1398202" y="5068702"/>
            <a:ext cx="9924893" cy="656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0972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marR="0" indent="-244800" algn="l" defTabSz="60972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775" marR="0" indent="-268288" algn="l" defTabSz="60972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marR="0" indent="-268288" algn="l" defTabSz="609722" rtl="0" eaLnBrk="1" fontAlgn="auto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200" marR="0" indent="-266400" algn="l" defTabSz="609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60972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Il est </a:t>
            </a:r>
            <a:r>
              <a:rPr lang="fr-CA" sz="160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possible d’améliorer sa note en tout temps </a:t>
            </a:r>
            <a:r>
              <a:rPr lang="fr-CA" sz="1600" b="0" dirty="0">
                <a:solidFill>
                  <a:schemeClr val="tx2"/>
                </a:solidFill>
                <a:latin typeface="Atkinson Hyperlegible" pitchFamily="2" charset="0"/>
                <a:ea typeface="+mn-lt"/>
                <a:cs typeface="+mn-lt"/>
              </a:rPr>
              <a:t>et de faire générer un nouveau rapport à utiliser dans une soumission ultérieure  </a:t>
            </a:r>
            <a:endParaRPr lang="fr-CA" sz="1600" b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793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1A013-542F-C98F-CEEF-B02B87C87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28D576-D9E0-C90F-4266-3B48F407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87927"/>
            <a:ext cx="11328400" cy="498598"/>
          </a:xfrm>
        </p:spPr>
        <p:txBody>
          <a:bodyPr/>
          <a:lstStyle/>
          <a:p>
            <a:r>
              <a:rPr lang="fr-CA" dirty="0">
                <a:latin typeface="Atkinson Hyperlegible" pitchFamily="2" charset="0"/>
              </a:rPr>
              <a:t>En cas de refus de pièces justificatives</a:t>
            </a:r>
            <a:endParaRPr lang="fr-CA" dirty="0"/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7916BBC3-FF34-E233-BE5B-7139EEA56A2A}"/>
              </a:ext>
            </a:extLst>
          </p:cNvPr>
          <p:cNvSpPr txBox="1"/>
          <p:nvPr/>
        </p:nvSpPr>
        <p:spPr>
          <a:xfrm>
            <a:off x="807499" y="1421944"/>
            <a:ext cx="10177699" cy="5408387"/>
          </a:xfrm>
          <a:prstGeom prst="rect">
            <a:avLst/>
          </a:prstGeom>
        </p:spPr>
        <p:txBody>
          <a:bodyPr vert="horz" wrap="square" lIns="0" tIns="204962" rIns="0" bIns="0" rtlCol="0">
            <a:spAutoFit/>
          </a:bodyPr>
          <a:lstStyle/>
          <a:p>
            <a:pPr marL="420076" indent="-342660" defTabSz="913760">
              <a:spcBef>
                <a:spcPts val="30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Votre dossier sera validé mais votre pointage sera calculé en fonction des pièces justificatives acceptées</a:t>
            </a:r>
            <a:endParaRPr sz="180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marL="420076" indent="-342660" defTabSz="913760">
              <a:spcBef>
                <a:spcPts val="30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Vous recevrez un courriel vous indiquant quelles pièces ont été refusées</a:t>
            </a:r>
          </a:p>
          <a:p>
            <a:pPr marL="420076" indent="-342660" defTabSz="913760">
              <a:spcBef>
                <a:spcPts val="30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Les raisons de refus seront indiquées dans SafeContractor  via la boite de dialogue bleue sous la question </a:t>
            </a:r>
          </a:p>
          <a:p>
            <a:pPr marL="420076" indent="-342660" defTabSz="913760">
              <a:spcBef>
                <a:spcPts val="48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Vous aurez toujours la possibilité de corriger vos réponses et pièces justificatives pour améliorer votre note</a:t>
            </a:r>
            <a:endParaRPr sz="180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marL="420076" indent="-342660" defTabSz="913760">
              <a:spcBef>
                <a:spcPts val="30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u="sng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Attention</a:t>
            </a: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: toute nouvelle soumission de pièce justificative à votre dossier sur la plateforme génère un délai de validation de 48h pendant lequel vous ne pouvez pas télécharger votre rapport validé</a:t>
            </a:r>
            <a:endParaRPr sz="180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defTabSz="913760">
              <a:spcBef>
                <a:spcPts val="3000"/>
              </a:spcBef>
            </a:pPr>
            <a:endParaRPr sz="1800" kern="0" dirty="0">
              <a:solidFill>
                <a:sysClr val="windowText" lastClr="000000"/>
              </a:solidFill>
              <a:latin typeface="Atkinson Hyperlegible" pitchFamily="2" charset="0"/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D298CA-7360-67D1-DB0A-CEAEC41F1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70" r="1489" b="87604"/>
          <a:stretch/>
        </p:blipFill>
        <p:spPr>
          <a:xfrm>
            <a:off x="2462175" y="3454148"/>
            <a:ext cx="1194324" cy="64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B0AAA-5B23-2F68-5226-0F36B62B5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9ADC2EF-6092-A6F0-716A-53156234E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070" y="2359613"/>
            <a:ext cx="10783860" cy="2599032"/>
          </a:xfrm>
          <a:prstGeom prst="roundRect">
            <a:avLst>
              <a:gd name="adj" fmla="val 9865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fr-CA" dirty="0">
                <a:solidFill>
                  <a:schemeClr val="tx2"/>
                </a:solidFill>
                <a:latin typeface="Atkinson Hyperlegible" pitchFamily="50" charset="0"/>
              </a:rPr>
              <a:t>Hydro-Québec s’engage à déployer toutes les ressources nécessaires afin de placer </a:t>
            </a:r>
            <a:r>
              <a:rPr lang="fr-CA" b="1" dirty="0">
                <a:solidFill>
                  <a:schemeClr val="tx2"/>
                </a:solidFill>
                <a:latin typeface="Atkinson Hyperlegible" pitchFamily="50" charset="0"/>
              </a:rPr>
              <a:t>la santé et la sécurité au cœur de ses façons de faire</a:t>
            </a:r>
            <a:r>
              <a:rPr lang="fr-CA" dirty="0">
                <a:solidFill>
                  <a:schemeClr val="tx2"/>
                </a:solidFill>
                <a:latin typeface="Atkinson Hyperlegible" pitchFamily="50" charset="0"/>
              </a:rPr>
              <a:t>. 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2"/>
                </a:solidFill>
                <a:latin typeface="Atkinson Hyperlegible" pitchFamily="50" charset="0"/>
              </a:rPr>
              <a:t>Culture de prévention 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2"/>
                </a:solidFill>
                <a:latin typeface="Atkinson Hyperlegible" pitchFamily="50" charset="0"/>
              </a:rPr>
              <a:t>Collaboration des dirigeants, des gestionnaires, des employés et des partenaires de l’entreprise</a:t>
            </a:r>
          </a:p>
          <a:p>
            <a:endParaRPr lang="fr-CA" b="1" dirty="0">
              <a:latin typeface="Atkinson Hyperlegible" pitchFamily="50" charset="0"/>
            </a:endParaRP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B4D6BC04-F1BB-132E-B77D-1257C689DA5C}"/>
              </a:ext>
            </a:extLst>
          </p:cNvPr>
          <p:cNvSpPr txBox="1">
            <a:spLocks/>
          </p:cNvSpPr>
          <p:nvPr/>
        </p:nvSpPr>
        <p:spPr>
          <a:xfrm>
            <a:off x="431800" y="685600"/>
            <a:ext cx="11328400" cy="4985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dirty="0">
                <a:latin typeface="Atkinson Hyperlegible" pitchFamily="2" charset="0"/>
              </a:rPr>
              <a:t>Engagement d’Hydro-Québec en SST</a:t>
            </a:r>
          </a:p>
        </p:txBody>
      </p:sp>
    </p:spTree>
    <p:extLst>
      <p:ext uri="{BB962C8B-B14F-4D97-AF65-F5344CB8AC3E}">
        <p14:creationId xmlns:p14="http://schemas.microsoft.com/office/powerpoint/2010/main" val="1588902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9ADF2-F404-8E10-257E-0673FA422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435FEA-036D-80C4-08C5-846041AC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87927"/>
            <a:ext cx="11328400" cy="498598"/>
          </a:xfrm>
        </p:spPr>
        <p:txBody>
          <a:bodyPr/>
          <a:lstStyle/>
          <a:p>
            <a:r>
              <a:rPr lang="fr-CA" dirty="0">
                <a:latin typeface="Atkinson Hyperlegible" pitchFamily="2" charset="0"/>
              </a:rPr>
              <a:t>Atteindre le 70% de note de passage</a:t>
            </a:r>
            <a:endParaRPr lang="fr-CA" dirty="0"/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20907A36-5A64-F896-1B36-0A1776789DB9}"/>
              </a:ext>
            </a:extLst>
          </p:cNvPr>
          <p:cNvSpPr txBox="1"/>
          <p:nvPr/>
        </p:nvSpPr>
        <p:spPr>
          <a:xfrm>
            <a:off x="832308" y="1170729"/>
            <a:ext cx="10177699" cy="5054444"/>
          </a:xfrm>
          <a:prstGeom prst="rect">
            <a:avLst/>
          </a:prstGeom>
        </p:spPr>
        <p:txBody>
          <a:bodyPr vert="horz" wrap="square" lIns="0" tIns="204962" rIns="0" bIns="0" rtlCol="0">
            <a:spAutoFit/>
          </a:bodyPr>
          <a:lstStyle/>
          <a:p>
            <a:pPr marL="420076" indent="-342660" defTabSz="913760">
              <a:spcBef>
                <a:spcPts val="30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Identifier les questions où vous n’avez pas obtenus tous les points (voir case bleue en haut à droite des questions du rapport validé)  </a:t>
            </a:r>
          </a:p>
          <a:p>
            <a:pPr marL="420076" indent="-342660" defTabSz="913760">
              <a:spcBef>
                <a:spcPts val="30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Si c’est en raison d’un refus de pièces justificatives : bien regarder les critères de validation des pièces justificatives et améliorer votre documentation; attention en particulier à : </a:t>
            </a:r>
          </a:p>
          <a:p>
            <a:pPr marL="1029798" lvl="1" indent="-342660" defTabSz="913760">
              <a:spcBef>
                <a:spcPts val="900"/>
              </a:spcBef>
              <a:buFont typeface="Wingdings" panose="05000000000000000000" pitchFamily="2" charset="2"/>
              <a:buChar char="ü"/>
              <a:tabLst>
                <a:tab pos="420076" algn="l"/>
              </a:tabLst>
            </a:pPr>
            <a:r>
              <a:rPr lang="fr-CA" sz="16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L’analyse de risques</a:t>
            </a:r>
          </a:p>
          <a:p>
            <a:pPr marL="1029798" lvl="1" indent="-342660" defTabSz="913760">
              <a:spcBef>
                <a:spcPts val="900"/>
              </a:spcBef>
              <a:buFont typeface="Wingdings" panose="05000000000000000000" pitchFamily="2" charset="2"/>
              <a:buChar char="ü"/>
              <a:tabLst>
                <a:tab pos="420076" algn="l"/>
              </a:tabLst>
            </a:pPr>
            <a:r>
              <a:rPr lang="fr-CA" sz="16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 plan d’action des non-conformités</a:t>
            </a:r>
          </a:p>
          <a:p>
            <a:pPr marL="1029798" lvl="1" indent="-342660" defTabSz="913760">
              <a:spcBef>
                <a:spcPts val="900"/>
              </a:spcBef>
              <a:buFont typeface="Wingdings" panose="05000000000000000000" pitchFamily="2" charset="2"/>
              <a:buChar char="ü"/>
              <a:tabLst>
                <a:tab pos="420076" algn="l"/>
              </a:tabLst>
            </a:pPr>
            <a:r>
              <a:rPr lang="fr-CA" sz="16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 document d’inspection/certification des équipements</a:t>
            </a:r>
            <a:endParaRPr lang="fr-CA" sz="180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marL="420076" indent="-342660" defTabSz="913760">
              <a:spcBef>
                <a:spcPts val="3000"/>
              </a:spcBef>
              <a:buFont typeface="Arial"/>
              <a:buChar char="•"/>
              <a:tabLst>
                <a:tab pos="420076" algn="l"/>
              </a:tabLst>
            </a:pP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Si c’est parce qu’il n’existe pas de pratique </a:t>
            </a:r>
            <a:b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</a:br>
            <a:r>
              <a:rPr lang="fr-CA"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SST correspondante dans votre entreprise : </a:t>
            </a:r>
          </a:p>
          <a:p>
            <a:pPr marL="1029798" lvl="1" indent="-342660" defTabSz="913760">
              <a:spcBef>
                <a:spcPts val="900"/>
              </a:spcBef>
              <a:buFont typeface="Wingdings" panose="05000000000000000000" pitchFamily="2" charset="2"/>
              <a:buChar char="ü"/>
              <a:tabLst>
                <a:tab pos="420076" algn="l"/>
              </a:tabLst>
            </a:pPr>
            <a:r>
              <a:rPr lang="fr-CA" sz="16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Développez de meilleures pratiques </a:t>
            </a:r>
          </a:p>
          <a:p>
            <a:pPr marL="1029798" lvl="1" indent="-342660" defTabSz="913760">
              <a:spcBef>
                <a:spcPts val="900"/>
              </a:spcBef>
              <a:buFont typeface="Wingdings" panose="05000000000000000000" pitchFamily="2" charset="2"/>
              <a:buChar char="ü"/>
              <a:tabLst>
                <a:tab pos="420076" algn="l"/>
              </a:tabLst>
            </a:pPr>
            <a:r>
              <a:rPr lang="fr-CA" sz="16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Documentez-les officiellement</a:t>
            </a:r>
          </a:p>
          <a:p>
            <a:pPr marL="1029798" lvl="1" indent="-342660" defTabSz="913760">
              <a:spcBef>
                <a:spcPts val="900"/>
              </a:spcBef>
              <a:buFont typeface="Wingdings" panose="05000000000000000000" pitchFamily="2" charset="2"/>
              <a:buChar char="ü"/>
              <a:tabLst>
                <a:tab pos="420076" algn="l"/>
              </a:tabLst>
            </a:pPr>
            <a:r>
              <a:rPr lang="fr-CA" sz="16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Corriger vos réponses et soumettez </a:t>
            </a:r>
            <a:br>
              <a:rPr lang="fr-CA" sz="16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</a:br>
            <a:r>
              <a:rPr lang="fr-CA" sz="16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de nouveau votre dossier</a:t>
            </a:r>
            <a:endParaRPr lang="fr-CA" sz="180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1128AC9-B521-2681-DD9B-5D2F7E5C0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3332" y="4125433"/>
            <a:ext cx="6229850" cy="2564131"/>
          </a:xfrm>
          <a:prstGeom prst="roundRect">
            <a:avLst>
              <a:gd name="adj" fmla="val 9865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sz="1600" b="1" dirty="0">
                <a:solidFill>
                  <a:schemeClr val="tx2"/>
                </a:solidFill>
                <a:latin typeface="Atkinson Hyperlegible" pitchFamily="50" charset="0"/>
              </a:rPr>
              <a:t>Sources de support pour améliorer ses pratiques SST 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24078E-9AEA-3E72-FD9A-E3D6F47E5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448" y="5252595"/>
            <a:ext cx="1392997" cy="133495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C4FE319-7407-C3FB-88F2-C65B93898D0C}"/>
              </a:ext>
            </a:extLst>
          </p:cNvPr>
          <p:cNvSpPr txBox="1"/>
          <p:nvPr/>
        </p:nvSpPr>
        <p:spPr>
          <a:xfrm>
            <a:off x="5806741" y="4653681"/>
            <a:ext cx="3858801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4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Capsules  et formations SafeContractor</a:t>
            </a:r>
          </a:p>
          <a:p>
            <a:pPr algn="ctr"/>
            <a:r>
              <a:rPr lang="fr-CA" sz="14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050" kern="0" dirty="0">
                <a:solidFill>
                  <a:schemeClr val="tx2"/>
                </a:solidFill>
                <a:latin typeface="Atkinson Hyperlegible" pitchFamily="2" charset="0"/>
                <a:cs typeface="Calibri"/>
                <a:hlinkClick r:id="rId3"/>
              </a:rPr>
              <a:t>https://shop.cognibox.net/fr_CA/shop/category/canada-25</a:t>
            </a:r>
            <a:endParaRPr lang="fr-CA" sz="105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algn="ctr"/>
            <a:endParaRPr lang="fr-CA" sz="105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CABAEC9-559C-3E4C-5B4F-5C399E45A51C}"/>
              </a:ext>
            </a:extLst>
          </p:cNvPr>
          <p:cNvSpPr txBox="1"/>
          <p:nvPr/>
        </p:nvSpPr>
        <p:spPr>
          <a:xfrm>
            <a:off x="9772830" y="4653681"/>
            <a:ext cx="210432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CA" sz="14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Site de la CNESST</a:t>
            </a:r>
          </a:p>
          <a:p>
            <a:pPr>
              <a:spcBef>
                <a:spcPts val="1200"/>
              </a:spcBef>
            </a:pPr>
            <a:r>
              <a:rPr lang="fr-CA" sz="14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Mutuelles de prévention</a:t>
            </a:r>
          </a:p>
          <a:p>
            <a:pPr>
              <a:spcBef>
                <a:spcPts val="1200"/>
              </a:spcBef>
            </a:pPr>
            <a:r>
              <a:rPr lang="fr-CA" sz="14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Associations sectorielles paritaires</a:t>
            </a:r>
          </a:p>
          <a:p>
            <a:pPr>
              <a:spcBef>
                <a:spcPts val="1200"/>
              </a:spcBef>
            </a:pPr>
            <a:r>
              <a:rPr lang="fr-CA" sz="14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Centre patronal</a:t>
            </a:r>
          </a:p>
          <a:p>
            <a:pPr>
              <a:spcBef>
                <a:spcPts val="1200"/>
              </a:spcBef>
            </a:pPr>
            <a:r>
              <a:rPr lang="fr-CA" sz="14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Consultants privés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851FEF-8A1A-5E10-66FB-59F790285A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3154" b="-14853"/>
          <a:stretch>
            <a:fillRect/>
          </a:stretch>
        </p:blipFill>
        <p:spPr>
          <a:xfrm>
            <a:off x="5476358" y="1606993"/>
            <a:ext cx="6400800" cy="5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37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5666B-C0B6-FB79-6E8C-60AA901F4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07AC53-371E-AF07-023A-7C788EB2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87927"/>
            <a:ext cx="11328400" cy="498598"/>
          </a:xfrm>
        </p:spPr>
        <p:txBody>
          <a:bodyPr/>
          <a:lstStyle/>
          <a:p>
            <a:r>
              <a:rPr lang="fr-CA" dirty="0">
                <a:latin typeface="Atkinson Hyperlegible" pitchFamily="2" charset="0"/>
              </a:rPr>
              <a:t>Les supports accessibles </a:t>
            </a:r>
            <a:endParaRPr lang="fr-C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F15D778-FC60-7879-1311-01E5C57A5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1310089"/>
            <a:ext cx="5506663" cy="5061572"/>
          </a:xfrm>
          <a:prstGeom prst="roundRect">
            <a:avLst>
              <a:gd name="adj" fmla="val 9865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sz="1600" b="1" dirty="0">
                <a:solidFill>
                  <a:schemeClr val="tx2"/>
                </a:solidFill>
                <a:latin typeface="Atkinson Hyperlegible" pitchFamily="50" charset="0"/>
              </a:rPr>
              <a:t>Hydro-Québec</a:t>
            </a:r>
          </a:p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CA" sz="1400" dirty="0">
              <a:solidFill>
                <a:schemeClr val="tx2"/>
              </a:solidFill>
              <a:latin typeface="Atkinson Hyperlegible" pitchFamily="50" charset="0"/>
              <a:hlinkClick r:id="rId2"/>
            </a:endParaRPr>
          </a:p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CA" sz="1400" dirty="0">
              <a:solidFill>
                <a:schemeClr val="tx2"/>
              </a:solidFill>
              <a:latin typeface="Atkinson Hyperlegible" pitchFamily="50" charset="0"/>
              <a:hlinkClick r:id="rId2"/>
            </a:endParaRPr>
          </a:p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  <a:hlinkClick r:id="rId2"/>
              </a:rPr>
              <a:t>Site web fournisseur </a:t>
            </a: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: </a:t>
            </a:r>
            <a:b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</a:b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explication du processus </a:t>
            </a:r>
            <a:b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</a:b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et outils de soutien</a:t>
            </a:r>
          </a:p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CA" sz="1400" dirty="0">
              <a:solidFill>
                <a:schemeClr val="tx2"/>
              </a:solidFill>
              <a:latin typeface="Atkinson Hyperlegible" pitchFamily="50" charset="0"/>
            </a:endParaRPr>
          </a:p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CA" sz="1400" dirty="0">
              <a:solidFill>
                <a:schemeClr val="tx2"/>
              </a:solidFill>
              <a:latin typeface="Atkinson Hyperlegible" pitchFamily="50" charset="0"/>
            </a:endParaRPr>
          </a:p>
          <a:p>
            <a:pPr marL="249238">
              <a:spcBef>
                <a:spcPts val="1200"/>
              </a:spcBef>
            </a:pPr>
            <a:endParaRPr lang="fr-CA" sz="1400" dirty="0">
              <a:solidFill>
                <a:schemeClr val="tx2"/>
              </a:solidFill>
              <a:latin typeface="Atkinson Hyperlegible" pitchFamily="50" charset="0"/>
            </a:endParaRPr>
          </a:p>
          <a:p>
            <a:pPr marL="249238">
              <a:spcBef>
                <a:spcPts val="1200"/>
              </a:spcBef>
            </a:pPr>
            <a:endParaRPr lang="fr-CA" sz="1400" dirty="0">
              <a:solidFill>
                <a:schemeClr val="tx2"/>
              </a:solidFill>
              <a:latin typeface="Atkinson Hyperlegible" pitchFamily="50" charset="0"/>
            </a:endParaRPr>
          </a:p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Équipe projet (en cas de </a:t>
            </a:r>
            <a:b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</a:b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question </a:t>
            </a:r>
            <a:r>
              <a:rPr lang="fr-CA" sz="1400" b="1" u="sng" dirty="0">
                <a:solidFill>
                  <a:schemeClr val="tx2"/>
                </a:solidFill>
                <a:latin typeface="Atkinson Hyperlegible" pitchFamily="50" charset="0"/>
              </a:rPr>
              <a:t>après</a:t>
            </a: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 avoir </a:t>
            </a:r>
            <a:b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</a:b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consulté les documents </a:t>
            </a:r>
            <a:b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</a:b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du site web) : </a:t>
            </a:r>
          </a:p>
          <a:p>
            <a:pPr marL="249238">
              <a:spcBef>
                <a:spcPts val="1200"/>
              </a:spcBef>
            </a:pP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	DPAS_achats_responsables@hydroquebec.com</a:t>
            </a:r>
          </a:p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CA" sz="1400" dirty="0">
              <a:solidFill>
                <a:schemeClr val="tx2"/>
              </a:solidFill>
              <a:latin typeface="Atkinson Hyperlegible" pitchFamily="50" charset="0"/>
            </a:endParaRPr>
          </a:p>
          <a:p>
            <a:endParaRPr lang="fr-CA" sz="1600" b="1" dirty="0">
              <a:latin typeface="Atkinson Hyperlegible" pitchFamily="50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61FF71-49AA-5287-02D8-B425E6B27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868" y="2034283"/>
            <a:ext cx="2030470" cy="3647326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8378CF4-619E-C829-4FFE-A1B66433A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8199" y="1247306"/>
            <a:ext cx="5506663" cy="5061572"/>
          </a:xfrm>
          <a:prstGeom prst="roundRect">
            <a:avLst>
              <a:gd name="adj" fmla="val 9865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sz="1600" b="1" dirty="0">
                <a:solidFill>
                  <a:schemeClr val="tx2"/>
                </a:solidFill>
                <a:latin typeface="Atkinson Hyperlegible" pitchFamily="50" charset="0"/>
              </a:rPr>
              <a:t>SafeContractor</a:t>
            </a:r>
            <a:endParaRPr lang="fr-CA" sz="1400" dirty="0">
              <a:solidFill>
                <a:schemeClr val="tx2"/>
              </a:solidFill>
              <a:latin typeface="Atkinson Hyperlegible" pitchFamily="50" charset="0"/>
              <a:hlinkClick r:id="rId2"/>
            </a:endParaRPr>
          </a:p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Un agent attitré vous prend en charge dès votre inscription (appels et courriels) – </a:t>
            </a:r>
            <a:r>
              <a:rPr lang="fr-CA" sz="1400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50" charset="0"/>
              </a:rPr>
              <a:t>possibilité de prendre un RDV voir lien en bas de sa signature</a:t>
            </a:r>
          </a:p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Aide ou clavardage dans la plateforme </a:t>
            </a:r>
          </a:p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CA" sz="1400" dirty="0">
              <a:solidFill>
                <a:schemeClr val="tx2"/>
              </a:solidFill>
              <a:latin typeface="Atkinson Hyperlegible" pitchFamily="50" charset="0"/>
            </a:endParaRPr>
          </a:p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CA" sz="1400" dirty="0">
              <a:solidFill>
                <a:schemeClr val="tx2"/>
              </a:solidFill>
              <a:latin typeface="Atkinson Hyperlegible" pitchFamily="50" charset="0"/>
            </a:endParaRPr>
          </a:p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CA" sz="1400" dirty="0">
              <a:solidFill>
                <a:schemeClr val="tx2"/>
              </a:solidFill>
              <a:latin typeface="Atkinson Hyperlegible" pitchFamily="50" charset="0"/>
            </a:endParaRPr>
          </a:p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CA" sz="1400" dirty="0">
              <a:solidFill>
                <a:schemeClr val="tx2"/>
              </a:solidFill>
              <a:latin typeface="Atkinson Hyperlegible" pitchFamily="50" charset="0"/>
            </a:endParaRPr>
          </a:p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Séances d’information en ligne sur notre questionnaire « Pause-Café Hydro-Québec » </a:t>
            </a:r>
          </a:p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Courriel : service.cognibox@alcumus.com</a:t>
            </a:r>
          </a:p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Téléphone : 1 877 746-5653 (option 5)	</a:t>
            </a:r>
          </a:p>
          <a:p>
            <a:pPr marL="534988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Possibilité de les avertir d’une date de clôture d’AM proche </a:t>
            </a:r>
          </a:p>
          <a:p>
            <a:endParaRPr lang="fr-CA" sz="1600" b="1" dirty="0">
              <a:latin typeface="Atkinson Hyperlegible" pitchFamily="50" charset="0"/>
            </a:endParaRPr>
          </a:p>
        </p:txBody>
      </p:sp>
      <p:pic>
        <p:nvPicPr>
          <p:cNvPr id="10" name="Picture 24">
            <a:extLst>
              <a:ext uri="{FF2B5EF4-FFF2-40B4-BE49-F238E27FC236}">
                <a16:creationId xmlns:a16="http://schemas.microsoft.com/office/drawing/2014/main" id="{460A9701-E3D7-F6D9-8027-9807552572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737"/>
          <a:stretch/>
        </p:blipFill>
        <p:spPr>
          <a:xfrm>
            <a:off x="9061530" y="3379282"/>
            <a:ext cx="2249088" cy="847228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24CF52EB-9C88-321D-262A-3260E18FE846}"/>
              </a:ext>
            </a:extLst>
          </p:cNvPr>
          <p:cNvGrpSpPr/>
          <p:nvPr/>
        </p:nvGrpSpPr>
        <p:grpSpPr>
          <a:xfrm>
            <a:off x="7167948" y="2880683"/>
            <a:ext cx="3080916" cy="498599"/>
            <a:chOff x="6670623" y="5547657"/>
            <a:chExt cx="3524742" cy="614812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3E1A0B3-CB76-5908-090E-5A948752E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0623" y="5547657"/>
              <a:ext cx="3524742" cy="55252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6EEC08-CE30-2B44-3735-6F76FF88D185}"/>
                </a:ext>
              </a:extLst>
            </p:cNvPr>
            <p:cNvSpPr/>
            <p:nvPr/>
          </p:nvSpPr>
          <p:spPr bwMode="auto">
            <a:xfrm>
              <a:off x="6670623" y="5547657"/>
              <a:ext cx="1849034" cy="614812"/>
            </a:xfrm>
            <a:prstGeom prst="rect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2553561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FB2C5-0C67-8D33-D7A3-03F7D31BE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D7A41-83A2-8D6D-6B9D-74B0908D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87927"/>
            <a:ext cx="11328400" cy="498598"/>
          </a:xfrm>
        </p:spPr>
        <p:txBody>
          <a:bodyPr/>
          <a:lstStyle/>
          <a:p>
            <a:r>
              <a:rPr lang="fr-CA" dirty="0">
                <a:latin typeface="Atkinson Hyperlegible" pitchFamily="2" charset="0"/>
              </a:rPr>
              <a:t>Conseil-clé : commencez le processus à l’avance</a:t>
            </a:r>
          </a:p>
        </p:txBody>
      </p:sp>
      <p:sp>
        <p:nvSpPr>
          <p:cNvPr id="54" name="Oval 13">
            <a:extLst>
              <a:ext uri="{FF2B5EF4-FFF2-40B4-BE49-F238E27FC236}">
                <a16:creationId xmlns:a16="http://schemas.microsoft.com/office/drawing/2014/main" id="{12A45497-4B3C-6FF3-CB8B-8019C7D0304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098351" y="1600850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58" name="Oval 13">
            <a:extLst>
              <a:ext uri="{FF2B5EF4-FFF2-40B4-BE49-F238E27FC236}">
                <a16:creationId xmlns:a16="http://schemas.microsoft.com/office/drawing/2014/main" id="{7F2C7DE6-E728-1D68-EBC1-1B89329C539C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098351" y="2423130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67" name="Oval 13">
            <a:extLst>
              <a:ext uri="{FF2B5EF4-FFF2-40B4-BE49-F238E27FC236}">
                <a16:creationId xmlns:a16="http://schemas.microsoft.com/office/drawing/2014/main" id="{11A00E5E-F548-4A0D-7B6F-13E723DA93D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086231" y="3147960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70" name="Oval 13">
            <a:extLst>
              <a:ext uri="{FF2B5EF4-FFF2-40B4-BE49-F238E27FC236}">
                <a16:creationId xmlns:a16="http://schemas.microsoft.com/office/drawing/2014/main" id="{DC40855F-0267-E6BC-1E9A-7F65F0F46636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086231" y="3837905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73" name="Oval 13">
            <a:extLst>
              <a:ext uri="{FF2B5EF4-FFF2-40B4-BE49-F238E27FC236}">
                <a16:creationId xmlns:a16="http://schemas.microsoft.com/office/drawing/2014/main" id="{3DA37075-8ECE-F68F-3F03-80AB6A777AC0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1098351" y="4539142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78" name="Oval 13">
            <a:extLst>
              <a:ext uri="{FF2B5EF4-FFF2-40B4-BE49-F238E27FC236}">
                <a16:creationId xmlns:a16="http://schemas.microsoft.com/office/drawing/2014/main" id="{BF686EEC-EB5F-D6A9-A03E-FAC73D754B66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98351" y="5246141"/>
            <a:ext cx="434456" cy="39275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4290DFC3-E0BA-E45B-EEA0-654E2B13072C}"/>
              </a:ext>
            </a:extLst>
          </p:cNvPr>
          <p:cNvSpPr txBox="1">
            <a:spLocks/>
          </p:cNvSpPr>
          <p:nvPr/>
        </p:nvSpPr>
        <p:spPr>
          <a:xfrm>
            <a:off x="1446069" y="1600850"/>
            <a:ext cx="7532158" cy="410425"/>
          </a:xfrm>
          <a:prstGeom prst="rect">
            <a:avLst/>
          </a:prstGeom>
        </p:spPr>
        <p:txBody>
          <a:bodyPr vert="horz" wrap="square" lIns="0" tIns="12057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1">
              <a:spcBef>
                <a:spcPts val="95"/>
              </a:spcBef>
            </a:pPr>
            <a:r>
              <a:rPr lang="fr-CA" sz="2798" dirty="0">
                <a:latin typeface="Atkinson Hyperlegible" pitchFamily="2" charset="0"/>
              </a:rPr>
              <a:t>Pensez</a:t>
            </a:r>
            <a:r>
              <a:rPr lang="fr-CA" sz="2798" spc="-70" dirty="0">
                <a:latin typeface="Atkinson Hyperlegible" pitchFamily="2" charset="0"/>
              </a:rPr>
              <a:t> </a:t>
            </a:r>
            <a:r>
              <a:rPr lang="fr-CA" sz="2798" dirty="0">
                <a:latin typeface="Atkinson Hyperlegible" pitchFamily="2" charset="0"/>
              </a:rPr>
              <a:t>à</a:t>
            </a:r>
            <a:r>
              <a:rPr lang="fr-CA" sz="2798" spc="-65" dirty="0">
                <a:latin typeface="Atkinson Hyperlegible" pitchFamily="2" charset="0"/>
              </a:rPr>
              <a:t> </a:t>
            </a:r>
            <a:r>
              <a:rPr lang="fr-CA" sz="2798" dirty="0">
                <a:latin typeface="Atkinson Hyperlegible" pitchFamily="2" charset="0"/>
              </a:rPr>
              <a:t>prévoir</a:t>
            </a:r>
            <a:r>
              <a:rPr lang="fr-CA" sz="2798" spc="-55" dirty="0">
                <a:latin typeface="Atkinson Hyperlegible" pitchFamily="2" charset="0"/>
              </a:rPr>
              <a:t> </a:t>
            </a:r>
            <a:r>
              <a:rPr lang="fr-CA" sz="2798" dirty="0">
                <a:latin typeface="Atkinson Hyperlegible" pitchFamily="2" charset="0"/>
              </a:rPr>
              <a:t>des</a:t>
            </a:r>
            <a:r>
              <a:rPr lang="fr-CA" sz="2798" spc="-80" dirty="0">
                <a:latin typeface="Atkinson Hyperlegible" pitchFamily="2" charset="0"/>
              </a:rPr>
              <a:t> </a:t>
            </a:r>
            <a:r>
              <a:rPr lang="fr-CA" sz="2798" dirty="0">
                <a:latin typeface="Atkinson Hyperlegible" pitchFamily="2" charset="0"/>
              </a:rPr>
              <a:t>délais</a:t>
            </a:r>
            <a:r>
              <a:rPr lang="fr-CA" sz="2798" spc="-60" dirty="0">
                <a:latin typeface="Atkinson Hyperlegible" pitchFamily="2" charset="0"/>
              </a:rPr>
              <a:t> </a:t>
            </a:r>
            <a:r>
              <a:rPr lang="fr-CA" sz="2798" dirty="0">
                <a:latin typeface="Atkinson Hyperlegible" pitchFamily="2" charset="0"/>
              </a:rPr>
              <a:t>pour</a:t>
            </a:r>
            <a:r>
              <a:rPr lang="fr-CA" sz="2798" spc="-65" dirty="0">
                <a:latin typeface="Atkinson Hyperlegible" pitchFamily="2" charset="0"/>
              </a:rPr>
              <a:t> </a:t>
            </a:r>
            <a:r>
              <a:rPr lang="fr-CA" sz="2798" spc="-50" dirty="0">
                <a:latin typeface="Atkinson Hyperlegible" pitchFamily="2" charset="0"/>
              </a:rPr>
              <a:t>:</a:t>
            </a:r>
            <a:endParaRPr lang="fr-CA" sz="2798" dirty="0">
              <a:latin typeface="Atkinson Hyperlegible" pitchFamily="2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E88A71E0-598E-5865-B8F4-BB095A5A2BA9}"/>
              </a:ext>
            </a:extLst>
          </p:cNvPr>
          <p:cNvSpPr txBox="1"/>
          <p:nvPr/>
        </p:nvSpPr>
        <p:spPr>
          <a:xfrm>
            <a:off x="1506142" y="1927708"/>
            <a:ext cx="10177699" cy="4015699"/>
          </a:xfrm>
          <a:prstGeom prst="rect">
            <a:avLst/>
          </a:prstGeom>
        </p:spPr>
        <p:txBody>
          <a:bodyPr vert="horz" wrap="square" lIns="0" tIns="204962" rIns="0" bIns="0" rtlCol="0">
            <a:spAutoFit/>
          </a:bodyPr>
          <a:lstStyle/>
          <a:p>
            <a:pPr marL="420076" indent="-342660" defTabSz="913760">
              <a:spcBef>
                <a:spcPts val="1613"/>
              </a:spcBef>
              <a:buFont typeface="Arial"/>
              <a:buChar char="•"/>
              <a:tabLst>
                <a:tab pos="420076" algn="l"/>
              </a:tabLst>
            </a:pP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La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validation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de</a:t>
            </a:r>
            <a:r>
              <a:rPr sz="1800" kern="0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votre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demande</a:t>
            </a:r>
            <a:r>
              <a:rPr sz="1800" kern="0" spc="-6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d’accès</a:t>
            </a:r>
            <a:r>
              <a:rPr sz="1800" kern="0" spc="-7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à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800" kern="0" dirty="0" err="1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SafeContactor</a:t>
            </a:r>
            <a:r>
              <a:rPr sz="1800" kern="0" spc="-6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(24</a:t>
            </a:r>
            <a:r>
              <a:rPr sz="1800" kern="0" spc="-8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h)</a:t>
            </a:r>
            <a:endParaRPr sz="180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marL="420076" indent="-342660" defTabSz="913760">
              <a:spcBef>
                <a:spcPts val="1514"/>
              </a:spcBef>
              <a:buFont typeface="Arial"/>
              <a:buChar char="•"/>
              <a:tabLst>
                <a:tab pos="420076" algn="l"/>
              </a:tabLst>
            </a:pP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Rassembler</a:t>
            </a:r>
            <a:r>
              <a:rPr sz="1800" kern="0" spc="-7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les</a:t>
            </a:r>
            <a:r>
              <a:rPr sz="1800" kern="0" spc="-5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pièces</a:t>
            </a:r>
            <a:r>
              <a:rPr sz="1800" kern="0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justificatives</a:t>
            </a:r>
            <a:r>
              <a:rPr sz="1800" kern="0" spc="-6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à</a:t>
            </a:r>
            <a:r>
              <a:rPr sz="1800" kern="0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joindre</a:t>
            </a:r>
            <a:r>
              <a:rPr sz="1800" kern="0" spc="-5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à</a:t>
            </a:r>
            <a:r>
              <a:rPr sz="1800" kern="0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vos</a:t>
            </a:r>
            <a:r>
              <a:rPr sz="1800" kern="0" spc="-5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réponses</a:t>
            </a:r>
            <a:endParaRPr sz="180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marL="420076" indent="-342660" defTabSz="913760">
              <a:spcBef>
                <a:spcPts val="1509"/>
              </a:spcBef>
              <a:buFont typeface="Arial"/>
              <a:buChar char="•"/>
              <a:tabLst>
                <a:tab pos="420076" algn="l"/>
              </a:tabLst>
            </a:pP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cas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échéant,</a:t>
            </a:r>
            <a:r>
              <a:rPr sz="1800" kern="0" spc="-7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faire</a:t>
            </a:r>
            <a:r>
              <a:rPr sz="1800" kern="0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traduire</a:t>
            </a:r>
            <a:r>
              <a:rPr sz="1800" kern="0" spc="-6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des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pièces</a:t>
            </a:r>
            <a:r>
              <a:rPr sz="1800" kern="0" spc="-6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justificatives</a:t>
            </a:r>
            <a:r>
              <a:rPr sz="1800" kern="0" spc="-7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en</a:t>
            </a:r>
            <a:r>
              <a:rPr sz="1800" kern="0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français</a:t>
            </a:r>
            <a:endParaRPr sz="180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marL="420076" indent="-342660" defTabSz="913760">
              <a:spcBef>
                <a:spcPts val="1514"/>
              </a:spcBef>
              <a:buFont typeface="Arial"/>
              <a:buChar char="•"/>
              <a:tabLst>
                <a:tab pos="420076" algn="l"/>
              </a:tabLst>
            </a:pP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La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validation</a:t>
            </a:r>
            <a:r>
              <a:rPr sz="1800" kern="0" spc="-5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de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vos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réponses</a:t>
            </a:r>
            <a:r>
              <a:rPr sz="1800" kern="0" spc="-3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et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des</a:t>
            </a:r>
            <a:r>
              <a:rPr sz="1800" kern="0" spc="-3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pièces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justificatives</a:t>
            </a:r>
            <a:r>
              <a:rPr sz="1800" kern="0" spc="-5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soumises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(48h)</a:t>
            </a:r>
            <a:endParaRPr sz="180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marL="420076" marR="5076" indent="-342660" defTabSz="913760">
              <a:lnSpc>
                <a:spcPts val="2588"/>
              </a:lnSpc>
              <a:spcBef>
                <a:spcPts val="1838"/>
              </a:spcBef>
              <a:buFont typeface="Arial"/>
              <a:buChar char="•"/>
              <a:tabLst>
                <a:tab pos="420076" algn="l"/>
              </a:tabLst>
            </a:pP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cas</a:t>
            </a:r>
            <a:r>
              <a:rPr sz="1800" kern="0" spc="-5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échéant,</a:t>
            </a:r>
            <a:r>
              <a:rPr sz="1800" kern="0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la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validation</a:t>
            </a:r>
            <a:r>
              <a:rPr sz="1800" kern="0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des</a:t>
            </a:r>
            <a:r>
              <a:rPr sz="1800" kern="0" spc="-3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modifications</a:t>
            </a:r>
            <a:r>
              <a:rPr sz="1800" kern="0" spc="-7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apportées</a:t>
            </a:r>
            <a:r>
              <a:rPr sz="1800" kern="0" spc="-5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à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votre</a:t>
            </a:r>
            <a:r>
              <a:rPr sz="1800" kern="0" spc="-3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dossier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en</a:t>
            </a:r>
            <a:r>
              <a:rPr sz="1800" kern="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cas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de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pièces</a:t>
            </a:r>
            <a:r>
              <a:rPr sz="1800" kern="0" spc="-7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justificatives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refusées</a:t>
            </a:r>
            <a:r>
              <a:rPr sz="1800" kern="0" spc="-6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kern="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(48h)</a:t>
            </a:r>
            <a:endParaRPr sz="1800" kern="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defTabSz="913760">
              <a:spcBef>
                <a:spcPts val="843"/>
              </a:spcBef>
            </a:pPr>
            <a:endParaRPr sz="1800" kern="0" dirty="0">
              <a:solidFill>
                <a:sysClr val="windowText" lastClr="000000"/>
              </a:solidFill>
              <a:latin typeface="Atkinson Hyperlegible" pitchFamily="2" charset="0"/>
              <a:cs typeface="Calibri"/>
            </a:endParaRPr>
          </a:p>
          <a:p>
            <a:pPr marL="12691" marR="872514" defTabSz="913760">
              <a:lnSpc>
                <a:spcPts val="2158"/>
              </a:lnSpc>
            </a:pPr>
            <a:endParaRPr lang="fr-CA" sz="1800" b="1" kern="0" dirty="0">
              <a:solidFill>
                <a:srgbClr val="003366"/>
              </a:solidFill>
              <a:latin typeface="Atkinson Hyperlegible" pitchFamily="2" charset="0"/>
              <a:cs typeface="Calibri"/>
            </a:endParaRPr>
          </a:p>
          <a:p>
            <a:pPr marL="12691" marR="872514" defTabSz="913760">
              <a:lnSpc>
                <a:spcPts val="2158"/>
              </a:lnSpc>
            </a:pPr>
            <a:r>
              <a:rPr sz="1800" b="1" kern="0" dirty="0" err="1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Pensez</a:t>
            </a:r>
            <a:r>
              <a:rPr sz="1800" b="1" kern="0" spc="-55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spc="-1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également</a:t>
            </a:r>
            <a:r>
              <a:rPr sz="1800" b="1" kern="0" spc="-5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à</a:t>
            </a:r>
            <a:r>
              <a:rPr sz="1800" b="1" kern="0" spc="-5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bien</a:t>
            </a:r>
            <a:r>
              <a:rPr sz="1800" b="1" kern="0" spc="-55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vérifier</a:t>
            </a:r>
            <a:r>
              <a:rPr sz="1800" b="1" kern="0" spc="-5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vos</a:t>
            </a:r>
            <a:r>
              <a:rPr sz="1800" b="1" kern="0" spc="-55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courriers</a:t>
            </a:r>
            <a:r>
              <a:rPr sz="1800" b="1" kern="0" spc="-5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indésirables,</a:t>
            </a:r>
            <a:r>
              <a:rPr sz="1800" b="1" kern="0" spc="-7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car</a:t>
            </a:r>
            <a:r>
              <a:rPr sz="1800" b="1" kern="0" spc="-4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800" b="1" kern="0" dirty="0" err="1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SafeContractor</a:t>
            </a:r>
            <a:r>
              <a:rPr sz="1800" b="1" kern="0" spc="-7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spc="-1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communiquera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plusieurs</a:t>
            </a:r>
            <a:r>
              <a:rPr sz="1800" b="1" kern="0" spc="-55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fois</a:t>
            </a:r>
            <a:r>
              <a:rPr sz="1800" b="1" kern="0" spc="-55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avec</a:t>
            </a:r>
            <a:r>
              <a:rPr sz="1800" b="1" kern="0" spc="-2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vous</a:t>
            </a:r>
            <a:r>
              <a:rPr sz="1800" b="1" kern="0" spc="-4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par</a:t>
            </a:r>
            <a:r>
              <a:rPr sz="1800" b="1" kern="0" spc="-45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courriel</a:t>
            </a:r>
            <a:r>
              <a:rPr sz="1800" b="1" kern="0" spc="-5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pendant</a:t>
            </a:r>
            <a:r>
              <a:rPr sz="1800" b="1" kern="0" spc="-45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le</a:t>
            </a:r>
            <a:r>
              <a:rPr sz="1800" b="1" kern="0" spc="-5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 </a:t>
            </a:r>
            <a:r>
              <a:rPr sz="1800" b="1" kern="0" spc="-10" dirty="0">
                <a:solidFill>
                  <a:srgbClr val="003366"/>
                </a:solidFill>
                <a:latin typeface="Atkinson Hyperlegible" pitchFamily="2" charset="0"/>
                <a:cs typeface="Calibri"/>
              </a:rPr>
              <a:t>processus</a:t>
            </a:r>
            <a:endParaRPr sz="1800" kern="0" dirty="0">
              <a:solidFill>
                <a:sysClr val="windowText" lastClr="000000"/>
              </a:solidFill>
              <a:latin typeface="Atkinson Hyperlegible" pitchFamily="2" charset="0"/>
              <a:cs typeface="Calibri"/>
            </a:endParaRPr>
          </a:p>
        </p:txBody>
      </p:sp>
      <p:pic>
        <p:nvPicPr>
          <p:cNvPr id="8" name="object 11">
            <a:extLst>
              <a:ext uri="{FF2B5EF4-FFF2-40B4-BE49-F238E27FC236}">
                <a16:creationId xmlns:a16="http://schemas.microsoft.com/office/drawing/2014/main" id="{82D74154-9C1E-7046-E195-E32C9DFE1F4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5639" y="5377475"/>
            <a:ext cx="553608" cy="464868"/>
          </a:xfrm>
          <a:prstGeom prst="rect">
            <a:avLst/>
          </a:prstGeom>
        </p:spPr>
      </p:pic>
      <p:pic>
        <p:nvPicPr>
          <p:cNvPr id="9" name="object 7">
            <a:extLst>
              <a:ext uri="{FF2B5EF4-FFF2-40B4-BE49-F238E27FC236}">
                <a16:creationId xmlns:a16="http://schemas.microsoft.com/office/drawing/2014/main" id="{CCA4DE4F-10FD-1597-052A-B4E4E8413E69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8159" y="1405585"/>
            <a:ext cx="813251" cy="7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0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A0499-A3B1-F604-76E4-FFCC73EEC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1617B3-C488-BD36-7262-2E989EE88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87927"/>
            <a:ext cx="11328400" cy="498598"/>
          </a:xfrm>
        </p:spPr>
        <p:txBody>
          <a:bodyPr/>
          <a:lstStyle/>
          <a:p>
            <a:r>
              <a:rPr lang="fr-CA" dirty="0">
                <a:latin typeface="Atkinson Hyperlegible" pitchFamily="2" charset="0"/>
              </a:rPr>
              <a:t>Conseil-clé : préparez-vous adéquatement</a:t>
            </a:r>
            <a:endParaRPr lang="fr-CA" dirty="0"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FD9678BB-201B-1A9E-415D-969D957C670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398" y="1250069"/>
            <a:ext cx="813251" cy="759948"/>
          </a:xfrm>
          <a:prstGeom prst="rect">
            <a:avLst/>
          </a:prstGeom>
        </p:spPr>
      </p:pic>
      <p:sp>
        <p:nvSpPr>
          <p:cNvPr id="8" name="object 9">
            <a:extLst>
              <a:ext uri="{FF2B5EF4-FFF2-40B4-BE49-F238E27FC236}">
                <a16:creationId xmlns:a16="http://schemas.microsoft.com/office/drawing/2014/main" id="{195C86DD-0A70-1666-99FC-5F2F511324F0}"/>
              </a:ext>
            </a:extLst>
          </p:cNvPr>
          <p:cNvSpPr txBox="1">
            <a:spLocks/>
          </p:cNvSpPr>
          <p:nvPr/>
        </p:nvSpPr>
        <p:spPr>
          <a:xfrm>
            <a:off x="1446067" y="1414681"/>
            <a:ext cx="10272535" cy="5112802"/>
          </a:xfrm>
          <a:prstGeom prst="rect">
            <a:avLst/>
          </a:prstGeom>
        </p:spPr>
        <p:txBody>
          <a:bodyPr vert="horz" wrap="square" lIns="0" tIns="12057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1">
              <a:spcBef>
                <a:spcPts val="1800"/>
              </a:spcBef>
            </a:pPr>
            <a:r>
              <a:rPr lang="fr-CA" sz="1600" b="0" dirty="0">
                <a:latin typeface="Atkinson Hyperlegible" pitchFamily="2" charset="0"/>
              </a:rPr>
              <a:t>Identifiez la </a:t>
            </a:r>
            <a:r>
              <a:rPr lang="fr-CA" sz="1600" dirty="0">
                <a:latin typeface="Atkinson Hyperlegible" pitchFamily="2" charset="0"/>
              </a:rPr>
              <a:t>situation de votre entreprise </a:t>
            </a:r>
            <a:r>
              <a:rPr lang="fr-CA" sz="1600" b="0" dirty="0">
                <a:latin typeface="Atkinson Hyperlegible" pitchFamily="2" charset="0"/>
              </a:rPr>
              <a:t>en matière de santé-sécurité du travail </a:t>
            </a:r>
          </a:p>
          <a:p>
            <a:pPr marL="12691">
              <a:spcBef>
                <a:spcPts val="1800"/>
              </a:spcBef>
            </a:pPr>
            <a:endParaRPr lang="fr-CA" sz="1600" b="0" dirty="0">
              <a:latin typeface="Atkinson Hyperlegible" pitchFamily="2" charset="0"/>
            </a:endParaRPr>
          </a:p>
          <a:p>
            <a:pPr marL="12691">
              <a:spcBef>
                <a:spcPts val="1800"/>
              </a:spcBef>
            </a:pPr>
            <a:endParaRPr lang="fr-CA" sz="1600" b="0" dirty="0">
              <a:latin typeface="Atkinson Hyperlegible" pitchFamily="2" charset="0"/>
            </a:endParaRPr>
          </a:p>
          <a:p>
            <a:pPr marL="12691">
              <a:spcBef>
                <a:spcPts val="1800"/>
              </a:spcBef>
            </a:pPr>
            <a:endParaRPr lang="fr-CA" sz="1600" b="0" dirty="0">
              <a:latin typeface="Atkinson Hyperlegible" pitchFamily="2" charset="0"/>
            </a:endParaRPr>
          </a:p>
          <a:p>
            <a:pPr marL="12691">
              <a:spcBef>
                <a:spcPts val="1800"/>
              </a:spcBef>
            </a:pPr>
            <a:endParaRPr lang="fr-CA" sz="1600" b="0" dirty="0">
              <a:latin typeface="Atkinson Hyperlegible" pitchFamily="2" charset="0"/>
            </a:endParaRPr>
          </a:p>
          <a:p>
            <a:pPr marL="12691">
              <a:spcBef>
                <a:spcPts val="1800"/>
              </a:spcBef>
            </a:pPr>
            <a:endParaRPr lang="fr-CA" sz="1600" b="0" dirty="0">
              <a:latin typeface="Atkinson Hyperlegible" pitchFamily="2" charset="0"/>
            </a:endParaRPr>
          </a:p>
          <a:p>
            <a:pPr marL="12691">
              <a:spcBef>
                <a:spcPts val="1800"/>
              </a:spcBef>
            </a:pPr>
            <a:endParaRPr lang="fr-CA" sz="1600" b="0" dirty="0">
              <a:latin typeface="Atkinson Hyperlegible" pitchFamily="2" charset="0"/>
            </a:endParaRPr>
          </a:p>
          <a:p>
            <a:pPr marL="12691">
              <a:spcBef>
                <a:spcPts val="1800"/>
              </a:spcBef>
            </a:pPr>
            <a:endParaRPr lang="fr-CA" sz="1600" b="0" dirty="0">
              <a:latin typeface="Atkinson Hyperlegible" pitchFamily="2" charset="0"/>
            </a:endParaRPr>
          </a:p>
          <a:p>
            <a:pPr marL="12691">
              <a:spcBef>
                <a:spcPts val="3600"/>
              </a:spcBef>
            </a:pPr>
            <a:r>
              <a:rPr lang="fr-CA" sz="1600" b="0" dirty="0">
                <a:latin typeface="Atkinson Hyperlegible" pitchFamily="2" charset="0"/>
              </a:rPr>
              <a:t>Faites-vous aider par la </a:t>
            </a:r>
            <a:r>
              <a:rPr lang="fr-CA" sz="1600" dirty="0">
                <a:latin typeface="Atkinson Hyperlegible" pitchFamily="2" charset="0"/>
              </a:rPr>
              <a:t>personne responsable de la prévention en santé-sécurité </a:t>
            </a:r>
            <a:r>
              <a:rPr lang="fr-CA" sz="1600" b="0" dirty="0">
                <a:latin typeface="Atkinson Hyperlegible" pitchFamily="2" charset="0"/>
              </a:rPr>
              <a:t>au sein de l’entreprise</a:t>
            </a:r>
          </a:p>
          <a:p>
            <a:pPr marL="12691">
              <a:spcBef>
                <a:spcPts val="1800"/>
              </a:spcBef>
            </a:pPr>
            <a:r>
              <a:rPr lang="fr-CA" sz="1600" dirty="0">
                <a:latin typeface="Atkinson Hyperlegible" pitchFamily="2" charset="0"/>
              </a:rPr>
              <a:t>Consultez</a:t>
            </a:r>
            <a:r>
              <a:rPr lang="fr-CA" sz="1600" b="0" dirty="0">
                <a:latin typeface="Atkinson Hyperlegible" pitchFamily="2" charset="0"/>
              </a:rPr>
              <a:t> </a:t>
            </a:r>
            <a:r>
              <a:rPr lang="fr-CA" sz="1600" dirty="0">
                <a:latin typeface="Atkinson Hyperlegible" pitchFamily="2" charset="0"/>
              </a:rPr>
              <a:t>à l’avance </a:t>
            </a:r>
            <a:r>
              <a:rPr lang="fr-CA" sz="1600" b="0" dirty="0">
                <a:latin typeface="Atkinson Hyperlegible" pitchFamily="2" charset="0"/>
              </a:rPr>
              <a:t>le questionnaire ainsi que les pièces justificatives à fournir et leurs critères de validation :  </a:t>
            </a:r>
            <a:br>
              <a:rPr lang="fr-CA" sz="1600" b="0" dirty="0">
                <a:latin typeface="Atkinson Hyperlegible" pitchFamily="2" charset="0"/>
              </a:rPr>
            </a:br>
            <a:r>
              <a:rPr lang="fr-CA" sz="1400" b="0" dirty="0">
                <a:latin typeface="Atkinson Hyperlegible" pitchFamily="2" charset="0"/>
                <a:hlinkClick r:id="rId3"/>
              </a:rPr>
              <a:t>Pièces justificatives à fournir et critères de validation à respecter pour le questionnaire en SST [PDF 183 ko] </a:t>
            </a:r>
            <a:endParaRPr lang="fr-CA" sz="1400" b="0" dirty="0">
              <a:latin typeface="Atkinson Hyperlegible" pitchFamily="2" charset="0"/>
            </a:endParaRPr>
          </a:p>
          <a:p>
            <a:pPr marL="12691">
              <a:spcBef>
                <a:spcPts val="1200"/>
              </a:spcBef>
            </a:pPr>
            <a:endParaRPr lang="fr-CA" sz="1800" b="0" dirty="0">
              <a:latin typeface="Atkinson Hyperlegible" pitchFamily="2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0FE58D8-A893-CBD5-34C9-A1DB77325CD5}"/>
              </a:ext>
            </a:extLst>
          </p:cNvPr>
          <p:cNvSpPr txBox="1">
            <a:spLocks/>
          </p:cNvSpPr>
          <p:nvPr/>
        </p:nvSpPr>
        <p:spPr>
          <a:xfrm>
            <a:off x="2607636" y="1771353"/>
            <a:ext cx="6729573" cy="3274350"/>
          </a:xfrm>
          <a:prstGeom prst="rect">
            <a:avLst/>
          </a:prstGeom>
        </p:spPr>
        <p:txBody>
          <a:bodyPr vert="horz" wrap="square" lIns="0" tIns="12057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559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1400" b="0" dirty="0">
                <a:latin typeface="Atkinson Hyperlegible" pitchFamily="2" charset="0"/>
              </a:rPr>
              <a:t>La SST est-elle gérée à l’interne, par un consultant externe ou via une mutuelle de prévention?</a:t>
            </a:r>
          </a:p>
          <a:p>
            <a:pPr marL="35559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CA" sz="1400" b="0" dirty="0">
                <a:latin typeface="Atkinson Hyperlegible" pitchFamily="2" charset="0"/>
              </a:rPr>
              <a:t>Votre entreprise a-t-elle une certification SST (ISO 45001, COR, SECOR), un programme ou système de gestion SST non-certifié ou est-elle sous le régime intérimaire des mécanismes de prévention et de participation ?</a:t>
            </a:r>
          </a:p>
          <a:p>
            <a:pPr marL="622413" lvl="1">
              <a:spcBef>
                <a:spcPts val="800"/>
              </a:spcBef>
            </a:pPr>
            <a:r>
              <a:rPr lang="fr-CA" sz="1200" u="sng" dirty="0">
                <a:solidFill>
                  <a:schemeClr val="tx2"/>
                </a:solidFill>
                <a:latin typeface="Atkinson Hyperlegible" pitchFamily="2" charset="0"/>
                <a:ea typeface="+mj-ea"/>
                <a:cs typeface="+mj-cs"/>
              </a:rPr>
              <a:t>NB</a:t>
            </a: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ea typeface="+mj-ea"/>
                <a:cs typeface="+mj-cs"/>
              </a:rPr>
              <a:t> : </a:t>
            </a:r>
          </a:p>
          <a:p>
            <a:pPr marL="965313" lvl="1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ea typeface="+mj-ea"/>
                <a:cs typeface="+mj-cs"/>
              </a:rPr>
              <a:t>Les réponses à la majorité des questions du questionnaire SST d’Hydro-Québec se trouvent dans les manuels de gestion/programmes de prévention SST des entreprises</a:t>
            </a:r>
          </a:p>
          <a:p>
            <a:pPr marL="965313" lvl="1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ea typeface="+mj-ea"/>
                <a:cs typeface="+mj-cs"/>
              </a:rPr>
              <a:t>Toutes les pratiques mesurées correspondent à des exigences légales auxquelles les entreprises québécoises doivent se conformer d’ici octobre 2025</a:t>
            </a:r>
          </a:p>
          <a:p>
            <a:pPr marL="355591" lvl="1" indent="-342900" defTabSz="9144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/>
                </a:solidFill>
                <a:latin typeface="Atkinson Hyperlegible" pitchFamily="2" charset="0"/>
                <a:ea typeface="+mj-ea"/>
                <a:cs typeface="+mj-cs"/>
              </a:rPr>
              <a:t>Votre entreprise est-elle inscrite aux services en ligne de la CNESST (« </a:t>
            </a:r>
            <a:r>
              <a:rPr lang="fr-CA" sz="1400" dirty="0" err="1">
                <a:solidFill>
                  <a:schemeClr val="tx2"/>
                </a:solidFill>
                <a:latin typeface="Atkinson Hyperlegible" pitchFamily="2" charset="0"/>
                <a:ea typeface="+mj-ea"/>
                <a:cs typeface="+mj-cs"/>
              </a:rPr>
              <a:t>MonEspace</a:t>
            </a:r>
            <a:r>
              <a:rPr lang="fr-CA" sz="1400" dirty="0">
                <a:solidFill>
                  <a:schemeClr val="tx2"/>
                </a:solidFill>
                <a:latin typeface="Atkinson Hyperlegible" pitchFamily="2" charset="0"/>
                <a:ea typeface="+mj-ea"/>
                <a:cs typeface="+mj-cs"/>
              </a:rPr>
              <a:t> CNESST »)?</a:t>
            </a:r>
          </a:p>
          <a:p>
            <a:pPr marL="355591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fr-CA" sz="1400" b="0" dirty="0">
              <a:latin typeface="Atkinson Hyperlegible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398E8E-2C5F-51F1-D77C-934BCEE2D581}"/>
              </a:ext>
            </a:extLst>
          </p:cNvPr>
          <p:cNvSpPr/>
          <p:nvPr/>
        </p:nvSpPr>
        <p:spPr>
          <a:xfrm rot="16200000">
            <a:off x="637259" y="3227543"/>
            <a:ext cx="3287352" cy="33456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800" b="1" dirty="0"/>
              <a:t>Questions utiles à se poser</a:t>
            </a:r>
          </a:p>
        </p:txBody>
      </p:sp>
    </p:spTree>
    <p:extLst>
      <p:ext uri="{BB962C8B-B14F-4D97-AF65-F5344CB8AC3E}">
        <p14:creationId xmlns:p14="http://schemas.microsoft.com/office/powerpoint/2010/main" val="3426986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D87C28D-1896-42CC-90D3-3544BF3303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2975" y="2197895"/>
            <a:ext cx="10469212" cy="24622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4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Période de questions-réponses </a:t>
            </a:r>
            <a:br>
              <a:rPr kumimoji="0" lang="fr-CA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</a:br>
            <a:br>
              <a:rPr kumimoji="0" lang="fr-CA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</a:br>
            <a:r>
              <a:rPr kumimoji="0" lang="fr-CA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Merci d’écrire vos questions dans le module questions-réponses de Teams</a:t>
            </a:r>
          </a:p>
        </p:txBody>
      </p:sp>
    </p:spTree>
    <p:extLst>
      <p:ext uri="{BB962C8B-B14F-4D97-AF65-F5344CB8AC3E}">
        <p14:creationId xmlns:p14="http://schemas.microsoft.com/office/powerpoint/2010/main" val="940233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50BCBFB-67F3-43FC-A62F-56AD4D1BE0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22358" y="2321798"/>
            <a:ext cx="3117933" cy="1107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Merci 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371040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Objectif et marchés concernés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0BED492-ED1A-8BEC-6334-7FED7603F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8065" y="1426143"/>
            <a:ext cx="9895869" cy="2903485"/>
          </a:xfrm>
          <a:prstGeom prst="roundRect">
            <a:avLst>
              <a:gd name="adj" fmla="val 986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sz="3200" b="1" dirty="0">
                <a:latin typeface="Atkinson Hyperlegible" pitchFamily="50" charset="0"/>
              </a:rPr>
              <a:t>Le questionnaire SST = un outil pour : 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CA" sz="2000" dirty="0">
                <a:latin typeface="Atkinson Hyperlegible" pitchFamily="50" charset="0"/>
              </a:rPr>
              <a:t>Promouvoir les meilleures pratiques chez nos fournisseurs pour rendre notre chaîne d’approvisionnement plus sécuritaire, durable et résiliente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CA" sz="2000" dirty="0">
                <a:latin typeface="Atkinson Hyperlegible" pitchFamily="50" charset="0"/>
              </a:rPr>
              <a:t>S’assurer que nos fournisseurs ont une bonne base de saines pratiques en SST pour appliquer les clauses SST de nos contrats</a:t>
            </a:r>
          </a:p>
          <a:p>
            <a:endParaRPr lang="fr-CA" b="1" dirty="0">
              <a:latin typeface="Atkinson Hyperlegible" pitchFamily="50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B999D85-03B4-5302-774E-CE921B99B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7204" y="4491013"/>
            <a:ext cx="9895869" cy="1884861"/>
          </a:xfrm>
          <a:prstGeom prst="roundRect">
            <a:avLst>
              <a:gd name="adj" fmla="val 986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A" b="1" dirty="0">
                <a:solidFill>
                  <a:schemeClr val="tx2"/>
                </a:solidFill>
                <a:latin typeface="Atkinson Hyperlegible" pitchFamily="50" charset="0"/>
              </a:rPr>
              <a:t>Concerne tous les marchés estimés à </a:t>
            </a:r>
            <a:r>
              <a:rPr lang="fr-CA" b="1" u="sng" dirty="0">
                <a:solidFill>
                  <a:schemeClr val="tx2"/>
                </a:solidFill>
                <a:latin typeface="Atkinson Hyperlegible" pitchFamily="50" charset="0"/>
              </a:rPr>
              <a:t>risques élevés ou modérés</a:t>
            </a:r>
          </a:p>
          <a:p>
            <a:pPr algn="ctr"/>
            <a:r>
              <a:rPr lang="fr-CA" b="1" dirty="0">
                <a:solidFill>
                  <a:schemeClr val="tx2"/>
                </a:solidFill>
                <a:latin typeface="Atkinson Hyperlegible" pitchFamily="50" charset="0"/>
              </a:rPr>
              <a:t>=</a:t>
            </a:r>
          </a:p>
          <a:p>
            <a:pPr algn="ctr"/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Ceux où le fournisseur doit effectuer un travail ou une installation </a:t>
            </a:r>
          </a:p>
          <a:p>
            <a:pPr algn="ctr"/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sur un site d’Hydro-Québec</a:t>
            </a:r>
          </a:p>
          <a:p>
            <a:pPr algn="ctr"/>
            <a:endParaRPr lang="fr-CA" sz="1200" dirty="0">
              <a:solidFill>
                <a:schemeClr val="tx2"/>
              </a:solidFill>
              <a:latin typeface="Atkinson Hyperlegible" pitchFamily="50" charset="0"/>
            </a:endParaRPr>
          </a:p>
          <a:p>
            <a:pPr algn="ctr"/>
            <a:r>
              <a:rPr lang="fr-CA" sz="1200" dirty="0">
                <a:solidFill>
                  <a:schemeClr val="tx2"/>
                </a:solidFill>
                <a:latin typeface="Atkinson Hyperlegible" pitchFamily="50" charset="0"/>
              </a:rPr>
              <a:t>Liste détaillée sur notre page </a:t>
            </a:r>
            <a:r>
              <a:rPr lang="fr-CA" sz="1200" dirty="0">
                <a:solidFill>
                  <a:schemeClr val="tx2"/>
                </a:solidFill>
                <a:latin typeface="Atkinson Hyperlegible" pitchFamily="50" charset="0"/>
                <a:hlinkClick r:id="rId9"/>
              </a:rPr>
              <a:t>web fournisseur </a:t>
            </a:r>
            <a:r>
              <a:rPr lang="fr-CA" sz="1200" dirty="0">
                <a:solidFill>
                  <a:schemeClr val="tx2"/>
                </a:solidFill>
                <a:latin typeface="Atkinson Hyperlegible" pitchFamily="50" charset="0"/>
              </a:rPr>
              <a:t>consacrée au questionnaire SST </a:t>
            </a:r>
          </a:p>
          <a:p>
            <a:pPr algn="ctr"/>
            <a:endParaRPr lang="fr-CA" sz="1200" dirty="0">
              <a:solidFill>
                <a:schemeClr val="tx2"/>
              </a:solidFill>
              <a:latin typeface="Atkinson Hyperlegible" pitchFamily="50" charset="0"/>
            </a:endParaRPr>
          </a:p>
          <a:p>
            <a:r>
              <a:rPr lang="fr-CA" b="1" u="sng" dirty="0">
                <a:solidFill>
                  <a:schemeClr val="tx2"/>
                </a:solidFill>
                <a:latin typeface="Atkinson Hyperlegible" pitchFamily="50" charset="0"/>
              </a:rPr>
              <a:t> </a:t>
            </a:r>
            <a:endParaRPr lang="fr-CA" b="1" dirty="0">
              <a:solidFill>
                <a:schemeClr val="tx2"/>
              </a:solidFill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0" imgH="591" progId="TCLayout.ActiveDocument.1">
                  <p:embed/>
                </p:oleObj>
              </mc:Choice>
              <mc:Fallback>
                <p:oleObj name="Diapositive think-cell" r:id="rId4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Méthode d’évaluation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A3474FF0-00E5-60C1-E64E-8E2C5A11C035}"/>
              </a:ext>
            </a:extLst>
          </p:cNvPr>
          <p:cNvSpPr txBox="1"/>
          <p:nvPr/>
        </p:nvSpPr>
        <p:spPr>
          <a:xfrm>
            <a:off x="458512" y="1864233"/>
            <a:ext cx="1090706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Un questionnaire de </a:t>
            </a:r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14 questions 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sur vos pratiques </a:t>
            </a:r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générales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 en SST</a:t>
            </a:r>
          </a:p>
          <a:p>
            <a:pPr marL="171450" indent="-1714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À remplir sur la plateforme d’un </a:t>
            </a:r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partenaire externe 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(</a:t>
            </a:r>
            <a:r>
              <a:rPr lang="fr-CA" sz="2000" dirty="0" err="1">
                <a:solidFill>
                  <a:schemeClr val="tx2"/>
                </a:solidFill>
                <a:latin typeface="Atkinson Hyperlegible" pitchFamily="50" charset="0"/>
              </a:rPr>
              <a:t>SafeContractor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)</a:t>
            </a:r>
          </a:p>
          <a:p>
            <a:pPr marL="171450" indent="-1714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Des </a:t>
            </a:r>
            <a:r>
              <a:rPr lang="fr-CA" sz="2000" b="1" u="sng" dirty="0">
                <a:solidFill>
                  <a:schemeClr val="tx2"/>
                </a:solidFill>
                <a:latin typeface="Atkinson Hyperlegible" pitchFamily="50" charset="0"/>
              </a:rPr>
              <a:t>pièces justificatives 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officielles à fournir qui seront évaluées par ce partenaire </a:t>
            </a:r>
          </a:p>
          <a:p>
            <a:pPr marL="171450" indent="-1714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Obtention d’un </a:t>
            </a:r>
            <a:r>
              <a:rPr lang="fr-CA" sz="2000" b="1" u="sng" dirty="0">
                <a:solidFill>
                  <a:schemeClr val="tx2"/>
                </a:solidFill>
                <a:latin typeface="Atkinson Hyperlegible" pitchFamily="50" charset="0"/>
              </a:rPr>
              <a:t>rapport validé 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incluant un </a:t>
            </a:r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score sur 100% 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(2 à 20 points par question) qui sera utilisé pour </a:t>
            </a:r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bonifier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 votre soumission</a:t>
            </a:r>
          </a:p>
          <a:p>
            <a:pPr marL="171450" indent="-1714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Téléchargement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 d’un rapport validé </a:t>
            </a:r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à joindre à vos documents de soumission </a:t>
            </a:r>
            <a:r>
              <a:rPr lang="fr-CA" sz="2000" dirty="0">
                <a:solidFill>
                  <a:schemeClr val="tx2"/>
                </a:solidFill>
                <a:latin typeface="Atkinson Hyperlegible" pitchFamily="50" charset="0"/>
              </a:rPr>
              <a:t>ou à votre dossier de qualification</a:t>
            </a:r>
          </a:p>
        </p:txBody>
      </p:sp>
    </p:spTree>
    <p:extLst>
      <p:ext uri="{BB962C8B-B14F-4D97-AF65-F5344CB8AC3E}">
        <p14:creationId xmlns:p14="http://schemas.microsoft.com/office/powerpoint/2010/main" val="409715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44274"/>
            <a:ext cx="11328400" cy="498598"/>
          </a:xfrm>
        </p:spPr>
        <p:txBody>
          <a:bodyPr vert="horz"/>
          <a:lstStyle/>
          <a:p>
            <a:r>
              <a:rPr lang="fr-CA" sz="3200" dirty="0"/>
              <a:t>Séquence de déploiement du questionnaire en SST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8D02AA8-8563-4AF9-A551-A3B72495120C}"/>
              </a:ext>
            </a:extLst>
          </p:cNvPr>
          <p:cNvSpPr txBox="1"/>
          <p:nvPr/>
        </p:nvSpPr>
        <p:spPr>
          <a:xfrm>
            <a:off x="2455580" y="1316095"/>
            <a:ext cx="2044697" cy="557108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Automne 2024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F96FCD8-764F-45C8-8AEF-4097A1A2DF80}"/>
              </a:ext>
            </a:extLst>
          </p:cNvPr>
          <p:cNvSpPr txBox="1"/>
          <p:nvPr/>
        </p:nvSpPr>
        <p:spPr>
          <a:xfrm>
            <a:off x="9740689" y="1316094"/>
            <a:ext cx="1814284" cy="365701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Avril 2026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3CDA9141-BC6D-42FD-87B8-B34F60130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1" y="1991006"/>
            <a:ext cx="11328400" cy="367393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chemeClr val="accent3"/>
              </a:gs>
              <a:gs pos="6000">
                <a:srgbClr val="F7E500"/>
              </a:gs>
              <a:gs pos="19000">
                <a:srgbClr val="2EBF9D"/>
              </a:gs>
              <a:gs pos="46000">
                <a:schemeClr val="accent1"/>
              </a:gs>
              <a:gs pos="68000">
                <a:schemeClr val="accent2"/>
              </a:gs>
              <a:gs pos="89000">
                <a:schemeClr val="tx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DDED913-BA92-4A0E-53DA-64207D140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55581" y="1354195"/>
            <a:ext cx="0" cy="215990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723DA15-B467-F065-6565-DDDC1AC4E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9740689" y="1354195"/>
            <a:ext cx="0" cy="15897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1558BCD8-D38A-17C0-13DF-506ED55BBD23}"/>
              </a:ext>
            </a:extLst>
          </p:cNvPr>
          <p:cNvSpPr txBox="1"/>
          <p:nvPr/>
        </p:nvSpPr>
        <p:spPr>
          <a:xfrm>
            <a:off x="431801" y="3363512"/>
            <a:ext cx="2616199" cy="150588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Critère </a:t>
            </a:r>
            <a:r>
              <a:rPr lang="fr-CA" sz="1400" b="1" dirty="0">
                <a:solidFill>
                  <a:schemeClr val="tx2"/>
                </a:solidFill>
                <a:latin typeface="Atkinson Hyperlegible" pitchFamily="50" charset="0"/>
              </a:rPr>
              <a:t>de valorisation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A83CFDB-4683-D0FE-BB6F-518F0F330D5C}"/>
              </a:ext>
            </a:extLst>
          </p:cNvPr>
          <p:cNvSpPr txBox="1"/>
          <p:nvPr/>
        </p:nvSpPr>
        <p:spPr>
          <a:xfrm>
            <a:off x="2455579" y="3365335"/>
            <a:ext cx="3822699" cy="266569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Critère </a:t>
            </a:r>
            <a:r>
              <a:rPr lang="fr-CA" sz="1400" b="1" dirty="0">
                <a:solidFill>
                  <a:schemeClr val="tx2"/>
                </a:solidFill>
                <a:latin typeface="Atkinson Hyperlegible" pitchFamily="50" charset="0"/>
              </a:rPr>
              <a:t>d’admissibilité </a:t>
            </a:r>
            <a:r>
              <a:rPr lang="fr-CA" sz="1400" b="1" u="sng" dirty="0">
                <a:solidFill>
                  <a:schemeClr val="tx2"/>
                </a:solidFill>
                <a:latin typeface="Atkinson Hyperlegible" pitchFamily="50" charset="0"/>
              </a:rPr>
              <a:t>sans</a:t>
            </a:r>
            <a:r>
              <a:rPr lang="fr-CA" sz="1400" b="1" dirty="0">
                <a:solidFill>
                  <a:schemeClr val="tx2"/>
                </a:solidFill>
                <a:latin typeface="Atkinson Hyperlegible" pitchFamily="50" charset="0"/>
              </a:rPr>
              <a:t> </a:t>
            </a: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note de passage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010D078-66BA-4D41-F2FA-1895951E0797}"/>
              </a:ext>
            </a:extLst>
          </p:cNvPr>
          <p:cNvSpPr txBox="1"/>
          <p:nvPr/>
        </p:nvSpPr>
        <p:spPr>
          <a:xfrm>
            <a:off x="9740689" y="2781134"/>
            <a:ext cx="1814284" cy="325659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r>
              <a:rPr lang="fr-CA" sz="1400" u="sng" dirty="0">
                <a:solidFill>
                  <a:schemeClr val="tx2"/>
                </a:solidFill>
                <a:latin typeface="Atkinson Hyperlegible" pitchFamily="50" charset="0"/>
              </a:rPr>
              <a:t>Tous</a:t>
            </a: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 les dossiers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5B71D3-DF3F-7C02-DDCF-01636CAF1F04}"/>
              </a:ext>
            </a:extLst>
          </p:cNvPr>
          <p:cNvSpPr txBox="1"/>
          <p:nvPr/>
        </p:nvSpPr>
        <p:spPr>
          <a:xfrm>
            <a:off x="7199491" y="1302590"/>
            <a:ext cx="2044691" cy="557108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r>
              <a:rPr lang="fr-CA" sz="2000" b="1" dirty="0">
                <a:solidFill>
                  <a:schemeClr val="tx2"/>
                </a:solidFill>
                <a:latin typeface="Atkinson Hyperlegible" pitchFamily="50" charset="0"/>
              </a:rPr>
              <a:t>Automne 2025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0BE02CC-D7CC-DB82-0479-82272A77D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9487" y="1340690"/>
            <a:ext cx="0" cy="215990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4F946E8-BF43-E87D-00D6-55F6A5C0F058}"/>
              </a:ext>
            </a:extLst>
          </p:cNvPr>
          <p:cNvSpPr txBox="1"/>
          <p:nvPr/>
        </p:nvSpPr>
        <p:spPr>
          <a:xfrm>
            <a:off x="7199492" y="2767630"/>
            <a:ext cx="1814284" cy="325658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Certains dossiers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B8D49D-A99E-3054-D6FD-23E550AA6889}"/>
              </a:ext>
            </a:extLst>
          </p:cNvPr>
          <p:cNvSpPr txBox="1"/>
          <p:nvPr/>
        </p:nvSpPr>
        <p:spPr>
          <a:xfrm>
            <a:off x="7212192" y="3351699"/>
            <a:ext cx="4611916" cy="325659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Critère </a:t>
            </a:r>
            <a:r>
              <a:rPr lang="fr-CA" sz="1400" b="1" dirty="0">
                <a:solidFill>
                  <a:schemeClr val="tx2"/>
                </a:solidFill>
                <a:latin typeface="Atkinson Hyperlegible" pitchFamily="50" charset="0"/>
              </a:rPr>
              <a:t>d’admissibilité </a:t>
            </a:r>
            <a:r>
              <a:rPr lang="fr-CA" sz="1400" b="1" u="sng" dirty="0">
                <a:solidFill>
                  <a:schemeClr val="tx2"/>
                </a:solidFill>
                <a:latin typeface="Atkinson Hyperlegible" pitchFamily="50" charset="0"/>
              </a:rPr>
              <a:t>avec</a:t>
            </a:r>
            <a:r>
              <a:rPr lang="fr-CA" sz="1400" b="1" dirty="0">
                <a:solidFill>
                  <a:schemeClr val="tx2"/>
                </a:solidFill>
                <a:latin typeface="Atkinson Hyperlegible" pitchFamily="50" charset="0"/>
              </a:rPr>
              <a:t> note de passage </a:t>
            </a:r>
            <a:r>
              <a:rPr lang="fr-CA" sz="1400" dirty="0">
                <a:solidFill>
                  <a:schemeClr val="tx2"/>
                </a:solidFill>
                <a:latin typeface="Atkinson Hyperlegible" pitchFamily="50" charset="0"/>
              </a:rPr>
              <a:t>(70 %)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A5250B8-5F34-1D8C-90D7-24BD524F7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373" y="4235890"/>
            <a:ext cx="4547787" cy="2063621"/>
          </a:xfrm>
          <a:prstGeom prst="roundRect">
            <a:avLst>
              <a:gd name="adj" fmla="val 9865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A" sz="1600" b="1" dirty="0">
                <a:solidFill>
                  <a:schemeClr val="tx2"/>
                </a:solidFill>
                <a:latin typeface="Atkinson Hyperlegible" pitchFamily="50" charset="0"/>
              </a:rPr>
              <a:t>Critère de valorisation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100" dirty="0">
                <a:solidFill>
                  <a:schemeClr val="tx2"/>
                </a:solidFill>
                <a:latin typeface="Atkinson Hyperlegible" pitchFamily="50" charset="0"/>
              </a:rPr>
              <a:t>C’est un critère </a:t>
            </a:r>
            <a:r>
              <a:rPr lang="fr-CA" sz="1100" b="1" dirty="0">
                <a:solidFill>
                  <a:schemeClr val="tx2"/>
                </a:solidFill>
                <a:latin typeface="Atkinson Hyperlegible" pitchFamily="50" charset="0"/>
              </a:rPr>
              <a:t>facultatif</a:t>
            </a:r>
            <a:r>
              <a:rPr lang="fr-CA" sz="1100" dirty="0">
                <a:solidFill>
                  <a:schemeClr val="tx2"/>
                </a:solidFill>
                <a:latin typeface="Atkinson Hyperlegible" pitchFamily="50" charset="0"/>
              </a:rPr>
              <a:t>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100" dirty="0">
                <a:solidFill>
                  <a:schemeClr val="tx2"/>
                </a:solidFill>
                <a:latin typeface="Atkinson Hyperlegible" pitchFamily="50" charset="0"/>
              </a:rPr>
              <a:t>Ne pas joindre le rapport validé n’empêchera pas Hydro-Québec de poursuivre l’analyse de la proposition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100" dirty="0">
                <a:solidFill>
                  <a:schemeClr val="tx2"/>
                </a:solidFill>
                <a:latin typeface="Atkinson Hyperlegible" pitchFamily="50" charset="0"/>
              </a:rPr>
              <a:t>La note obtenue permettra au soumissionnaire d’</a:t>
            </a:r>
            <a:r>
              <a:rPr lang="fr-CA" sz="1100" b="1" dirty="0">
                <a:solidFill>
                  <a:schemeClr val="tx2"/>
                </a:solidFill>
                <a:latin typeface="Atkinson Hyperlegible" pitchFamily="50" charset="0"/>
              </a:rPr>
              <a:t>améliorer</a:t>
            </a:r>
            <a:r>
              <a:rPr lang="fr-CA" sz="1100" dirty="0">
                <a:solidFill>
                  <a:schemeClr val="tx2"/>
                </a:solidFill>
                <a:latin typeface="Atkinson Hyperlegible" pitchFamily="50" charset="0"/>
              </a:rPr>
              <a:t> sa proposition selon le % attribué à la SST dans l’appel au marché :</a:t>
            </a:r>
          </a:p>
          <a:p>
            <a:pPr marL="781172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100" dirty="0">
                <a:solidFill>
                  <a:schemeClr val="tx2"/>
                </a:solidFill>
                <a:latin typeface="Atkinson Hyperlegible" pitchFamily="50" charset="0"/>
              </a:rPr>
              <a:t>Marge préférentielle </a:t>
            </a:r>
          </a:p>
          <a:p>
            <a:pPr marL="781172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100" dirty="0">
                <a:solidFill>
                  <a:schemeClr val="tx2"/>
                </a:solidFill>
                <a:latin typeface="Atkinson Hyperlegible" pitchFamily="50" charset="0"/>
              </a:rPr>
              <a:t>Critère dans une grille d’évaluation</a:t>
            </a:r>
          </a:p>
          <a:p>
            <a:endParaRPr lang="fr-CA" sz="1600" b="1" dirty="0">
              <a:latin typeface="Atkinson Hyperlegible" pitchFamily="50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ADDD18B-1213-D9EB-F564-6AA13A2EF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60374" y="4229941"/>
            <a:ext cx="6499828" cy="2068898"/>
          </a:xfrm>
          <a:prstGeom prst="roundRect">
            <a:avLst>
              <a:gd name="adj" fmla="val 986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A" sz="1600" b="1" dirty="0">
                <a:solidFill>
                  <a:schemeClr val="tx2"/>
                </a:solidFill>
                <a:latin typeface="Atkinson Hyperlegible" pitchFamily="50" charset="0"/>
              </a:rPr>
              <a:t>Critère d’admissibilité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100" dirty="0">
                <a:solidFill>
                  <a:schemeClr val="tx2"/>
                </a:solidFill>
                <a:latin typeface="Atkinson Hyperlegible" pitchFamily="50" charset="0"/>
              </a:rPr>
              <a:t>C’est un critère </a:t>
            </a:r>
            <a:r>
              <a:rPr lang="fr-CA" sz="1100" b="1" dirty="0">
                <a:solidFill>
                  <a:schemeClr val="tx2"/>
                </a:solidFill>
                <a:latin typeface="Atkinson Hyperlegible" pitchFamily="50" charset="0"/>
              </a:rPr>
              <a:t>obligatoire</a:t>
            </a:r>
            <a:r>
              <a:rPr lang="fr-CA" sz="1100" dirty="0">
                <a:solidFill>
                  <a:schemeClr val="tx2"/>
                </a:solidFill>
                <a:latin typeface="Atkinson Hyperlegible" pitchFamily="50" charset="0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100" b="1" dirty="0">
                <a:solidFill>
                  <a:schemeClr val="tx2"/>
                </a:solidFill>
                <a:latin typeface="Atkinson Hyperlegible" pitchFamily="50" charset="0"/>
              </a:rPr>
              <a:t>Ne pas joindre </a:t>
            </a:r>
            <a:r>
              <a:rPr lang="fr-CA" sz="1100" dirty="0">
                <a:solidFill>
                  <a:schemeClr val="tx2"/>
                </a:solidFill>
                <a:latin typeface="Atkinson Hyperlegible" pitchFamily="50" charset="0"/>
              </a:rPr>
              <a:t>le rapport valide rendra le soumissionnaire </a:t>
            </a:r>
            <a:r>
              <a:rPr lang="fr-CA" sz="1100" b="1" dirty="0">
                <a:solidFill>
                  <a:schemeClr val="tx2"/>
                </a:solidFill>
                <a:latin typeface="Atkinson Hyperlegible" pitchFamily="50" charset="0"/>
              </a:rPr>
              <a:t>non conforme </a:t>
            </a:r>
            <a:r>
              <a:rPr lang="fr-CA" sz="1100" dirty="0">
                <a:solidFill>
                  <a:schemeClr val="tx2"/>
                </a:solidFill>
                <a:latin typeface="Atkinson Hyperlegible" pitchFamily="50" charset="0"/>
              </a:rPr>
              <a:t>et empêchera Hydro-Québec de poursuivre l’analyse de la proposition ou de le qualifier.</a:t>
            </a:r>
          </a:p>
          <a:p>
            <a:pPr marL="781172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100" u="sng" dirty="0">
                <a:solidFill>
                  <a:schemeClr val="tx2"/>
                </a:solidFill>
                <a:latin typeface="Atkinson Hyperlegible" pitchFamily="50" charset="0"/>
              </a:rPr>
              <a:t>Sans </a:t>
            </a:r>
            <a:r>
              <a:rPr lang="fr-CA" sz="1100" dirty="0">
                <a:solidFill>
                  <a:schemeClr val="tx2"/>
                </a:solidFill>
                <a:latin typeface="Atkinson Hyperlegible" pitchFamily="50" charset="0"/>
              </a:rPr>
              <a:t>note de passage : la note continuera d’être valorisée mais aucun minimum ne sera exigé</a:t>
            </a:r>
          </a:p>
          <a:p>
            <a:pPr marL="781172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100" u="sng" dirty="0">
                <a:solidFill>
                  <a:schemeClr val="tx2"/>
                </a:solidFill>
                <a:latin typeface="Atkinson Hyperlegible" pitchFamily="50" charset="0"/>
              </a:rPr>
              <a:t>Avec </a:t>
            </a:r>
            <a:r>
              <a:rPr lang="fr-CA" sz="1100" dirty="0">
                <a:solidFill>
                  <a:schemeClr val="tx2"/>
                </a:solidFill>
                <a:latin typeface="Atkinson Hyperlegible" pitchFamily="50" charset="0"/>
              </a:rPr>
              <a:t>note de passage : </a:t>
            </a:r>
            <a:r>
              <a:rPr lang="fr-CA" sz="1100" b="1" dirty="0">
                <a:solidFill>
                  <a:schemeClr val="tx2"/>
                </a:solidFill>
                <a:latin typeface="Atkinson Hyperlegible" pitchFamily="50" charset="0"/>
              </a:rPr>
              <a:t>obligation</a:t>
            </a:r>
            <a:r>
              <a:rPr lang="fr-CA" sz="1100" dirty="0">
                <a:solidFill>
                  <a:schemeClr val="tx2"/>
                </a:solidFill>
                <a:latin typeface="Atkinson Hyperlegible" pitchFamily="50" charset="0"/>
              </a:rPr>
              <a:t> d’obtenir un </a:t>
            </a:r>
            <a:r>
              <a:rPr lang="fr-CA" sz="1100" b="1" dirty="0">
                <a:solidFill>
                  <a:schemeClr val="tx2"/>
                </a:solidFill>
                <a:latin typeface="Atkinson Hyperlegible" pitchFamily="50" charset="0"/>
              </a:rPr>
              <a:t>score minimal de 70% </a:t>
            </a:r>
            <a:r>
              <a:rPr lang="fr-CA" sz="1100" dirty="0">
                <a:solidFill>
                  <a:schemeClr val="tx2"/>
                </a:solidFill>
                <a:latin typeface="Atkinson Hyperlegible" pitchFamily="50" charset="0"/>
              </a:rPr>
              <a:t>pour que sa proposition ou son dossier soit considéré + la note sera généralement valorisée</a:t>
            </a:r>
          </a:p>
          <a:p>
            <a:endParaRPr lang="fr-CA" sz="1600" b="1" dirty="0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283A20D4-F157-4C61-8EF7-0C4C1DB270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8" imgW="590" imgH="591" progId="TCLayout.ActiveDocument.1">
                  <p:embed/>
                </p:oleObj>
              </mc:Choice>
              <mc:Fallback>
                <p:oleObj name="Diapositive think-cell" r:id="rId8" imgW="590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283A20D4-F157-4C61-8EF7-0C4C1DB2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jet 18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85600"/>
            <a:ext cx="11328400" cy="498598"/>
          </a:xfrm>
        </p:spPr>
        <p:txBody>
          <a:bodyPr vert="horz"/>
          <a:lstStyle/>
          <a:p>
            <a:r>
              <a:rPr lang="fr-CA" sz="3200" dirty="0">
                <a:latin typeface="Atkinson Hyperlegible" pitchFamily="2" charset="0"/>
              </a:rPr>
              <a:t>Exemples de calculs de valorisation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6E541F-919A-45D4-87C4-06E0B77CAC24}"/>
              </a:ext>
            </a:extLst>
          </p:cNvPr>
          <p:cNvGrpSpPr/>
          <p:nvPr/>
        </p:nvGrpSpPr>
        <p:grpSpPr>
          <a:xfrm>
            <a:off x="12602029" y="-957409"/>
            <a:ext cx="8389257" cy="8160123"/>
            <a:chOff x="12602029" y="-957409"/>
            <a:chExt cx="8389257" cy="81601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32BB6D3-CEFD-4D7D-9B7B-2D9950408A2F}"/>
                </a:ext>
              </a:extLst>
            </p:cNvPr>
            <p:cNvGrpSpPr/>
            <p:nvPr/>
          </p:nvGrpSpPr>
          <p:grpSpPr>
            <a:xfrm>
              <a:off x="12602029" y="-957409"/>
              <a:ext cx="8389257" cy="8160123"/>
              <a:chOff x="8157029" y="693591"/>
              <a:chExt cx="8389257" cy="816012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C470C-FCF0-4908-8EE4-F41DAA760338}"/>
                  </a:ext>
                </a:extLst>
              </p:cNvPr>
              <p:cNvSpPr/>
              <p:nvPr/>
            </p:nvSpPr>
            <p:spPr>
              <a:xfrm>
                <a:off x="8157029" y="1654629"/>
                <a:ext cx="8389257" cy="719908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Espace réservé du texte 4">
                <a:extLst>
                  <a:ext uri="{FF2B5EF4-FFF2-40B4-BE49-F238E27FC236}">
                    <a16:creationId xmlns:a16="http://schemas.microsoft.com/office/drawing/2014/main" id="{5A1F8013-E58C-45E5-BE64-E246EB9F0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7400" y="2019299"/>
                <a:ext cx="3008086" cy="46063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777514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200" b="0" kern="1200" cap="all" spc="5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777514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8113" indent="-138113" algn="l" defTabSz="777514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63525" indent="-93663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9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777514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  <a:defRPr sz="800" b="0" i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138164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26922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15679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04436" indent="-194379" algn="l" defTabSz="777514" rtl="0" eaLnBrk="1" latinLnBrk="0" hangingPunct="1">
                  <a:lnSpc>
                    <a:spcPct val="90000"/>
                  </a:lnSpc>
                  <a:spcBef>
                    <a:spcPts val="425"/>
                  </a:spcBef>
                  <a:buFont typeface="Arial" panose="020B0604020202020204" pitchFamily="34" charset="0"/>
                  <a:buChar char="•"/>
                  <a:defRPr sz="153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naviguer d’un niveau de texte à l’autre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il est essentiel d’utiliser les boutons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Augmenter le niveau de liste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et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Réduire le niveau de liste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situés juste à droite des boutons puces et numérotation. Vous pourrez ainsi passer de Titre de paragraphe, à Texte régulier, à Liste à puces, etc.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C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changer le pied de page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cliquez sur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Affichage / Masque des diapositives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puis remontez à la toute première page, où vous pourrez modifier le texte du pied de page pour l’ensemble de la présentation. Cliquez ensuite </a:t>
                </a:r>
                <a:r>
                  <a:rPr kumimoji="0" lang="fr-CA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Fermer le mode Masque </a:t>
                </a:r>
                <a:r>
                  <a:rPr kumimoji="0" lang="fr-C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96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pour revenir à votre présentation.</a:t>
                </a:r>
              </a:p>
              <a:p>
                <a:pPr marL="0" marR="0" lvl="1" indent="0" algn="l" defTabSz="777514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fr-C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F096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EEBCAE07-BE77-45BC-8573-27B71E041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18495"/>
              <a:stretch/>
            </p:blipFill>
            <p:spPr>
              <a:xfrm>
                <a:off x="11836601" y="2361988"/>
                <a:ext cx="4462942" cy="1348692"/>
              </a:xfrm>
              <a:prstGeom prst="rect">
                <a:avLst/>
              </a:prstGeom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755E29B-1CA9-4B90-B9AF-86F33C1DEF34}"/>
                  </a:ext>
                </a:extLst>
              </p:cNvPr>
              <p:cNvSpPr/>
              <p:nvPr/>
            </p:nvSpPr>
            <p:spPr>
              <a:xfrm>
                <a:off x="12981215" y="2361988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EF6A18C0-71D2-48C9-9309-9ECD9F555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t="1775" r="85440" b="67994"/>
              <a:stretch/>
            </p:blipFill>
            <p:spPr>
              <a:xfrm>
                <a:off x="11836601" y="4463725"/>
                <a:ext cx="3605207" cy="2376230"/>
              </a:xfrm>
              <a:prstGeom prst="rect">
                <a:avLst/>
              </a:prstGeom>
            </p:spPr>
          </p:pic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CEB6DB-A207-4658-BCB8-772E7E1413AC}"/>
                  </a:ext>
                </a:extLst>
              </p:cNvPr>
              <p:cNvSpPr/>
              <p:nvPr/>
            </p:nvSpPr>
            <p:spPr>
              <a:xfrm>
                <a:off x="13344072" y="4669760"/>
                <a:ext cx="863600" cy="65364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FD4664FD-1602-4019-AD07-A24E390F681D}"/>
                  </a:ext>
                </a:extLst>
              </p:cNvPr>
              <p:cNvSpPr/>
              <p:nvPr/>
            </p:nvSpPr>
            <p:spPr>
              <a:xfrm>
                <a:off x="11776528" y="5322902"/>
                <a:ext cx="1953985" cy="120852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CE80818D-A2E6-47D4-B9CA-015AFB0E1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55200" y="7326808"/>
                <a:ext cx="6091917" cy="980225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31464FC1-2358-40C3-97AE-75A3A67EE56A}"/>
                  </a:ext>
                </a:extLst>
              </p:cNvPr>
              <p:cNvSpPr/>
              <p:nvPr/>
            </p:nvSpPr>
            <p:spPr>
              <a:xfrm>
                <a:off x="15022286" y="7541075"/>
                <a:ext cx="924831" cy="76595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D77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5014A00-B8AE-4B3B-B68B-FFC8455441DE}"/>
                  </a:ext>
                </a:extLst>
              </p:cNvPr>
              <p:cNvSpPr txBox="1"/>
              <p:nvPr/>
            </p:nvSpPr>
            <p:spPr>
              <a:xfrm rot="900000">
                <a:off x="8576880" y="693591"/>
                <a:ext cx="1508024" cy="1508187"/>
              </a:xfrm>
              <a:prstGeom prst="ellipse">
                <a:avLst/>
              </a:prstGeom>
              <a:solidFill>
                <a:srgbClr val="1224B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216000" tIns="180000" rIns="216000" bIns="180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Astuces</a:t>
                </a:r>
                <a:b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PowerPoint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–</a:t>
                </a:r>
                <a:endParaRPr kumimoji="0" lang="fr-C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7AC6474-B656-4539-952A-7E81DDBCA0A5}"/>
                </a:ext>
              </a:extLst>
            </p:cNvPr>
            <p:cNvSpPr txBox="1"/>
            <p:nvPr/>
          </p:nvSpPr>
          <p:spPr>
            <a:xfrm>
              <a:off x="12987379" y="6861863"/>
              <a:ext cx="43168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CA" sz="1000" i="1" dirty="0">
                  <a:solidFill>
                    <a:schemeClr val="tx2"/>
                  </a:solidFill>
                </a:rPr>
                <a:t>Note : les astuces PowerPoint sont répétées à la dernière page de ce gabarit</a:t>
              </a:r>
            </a:p>
          </p:txBody>
        </p:sp>
      </p:grpSp>
      <p:graphicFrame>
        <p:nvGraphicFramePr>
          <p:cNvPr id="22" name="Tableau 8">
            <a:extLst>
              <a:ext uri="{FF2B5EF4-FFF2-40B4-BE49-F238E27FC236}">
                <a16:creationId xmlns:a16="http://schemas.microsoft.com/office/drawing/2014/main" id="{D7F8DB6A-ECAA-1CF8-EEE4-D615DF5A5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817764"/>
              </p:ext>
            </p:extLst>
          </p:nvPr>
        </p:nvGraphicFramePr>
        <p:xfrm>
          <a:off x="438805" y="3078104"/>
          <a:ext cx="520590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646">
                  <a:extLst>
                    <a:ext uri="{9D8B030D-6E8A-4147-A177-3AD203B41FA5}">
                      <a16:colId xmlns:a16="http://schemas.microsoft.com/office/drawing/2014/main" val="1195656105"/>
                    </a:ext>
                  </a:extLst>
                </a:gridCol>
                <a:gridCol w="1288561">
                  <a:extLst>
                    <a:ext uri="{9D8B030D-6E8A-4147-A177-3AD203B41FA5}">
                      <a16:colId xmlns:a16="http://schemas.microsoft.com/office/drawing/2014/main" val="2268915522"/>
                    </a:ext>
                  </a:extLst>
                </a:gridCol>
                <a:gridCol w="1237697">
                  <a:extLst>
                    <a:ext uri="{9D8B030D-6E8A-4147-A177-3AD203B41FA5}">
                      <a16:colId xmlns:a16="http://schemas.microsoft.com/office/drawing/2014/main" val="267508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1800" dirty="0">
                          <a:latin typeface="Atkinson Hyperlegible" pitchFamily="2" charset="0"/>
                        </a:rPr>
                        <a:t>Marge préférentielle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>
                          <a:latin typeface="Atkinson Hyperlegible" pitchFamily="2" charset="0"/>
                        </a:rPr>
                        <a:t>Fourn.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>
                          <a:latin typeface="Atkinson Hyperlegible" pitchFamily="2" charset="0"/>
                        </a:rPr>
                        <a:t>Fourn.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75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Prix soumis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100 000 $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97 000 $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3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Note SST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68 %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32 %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86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10% accordé à SST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- 6,8 %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- 3,2 %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8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$ « retranchés » pour SST</a:t>
                      </a:r>
                    </a:p>
                  </a:txBody>
                  <a:tcPr>
                    <a:lnB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6 800 $</a:t>
                      </a:r>
                    </a:p>
                  </a:txBody>
                  <a:tcPr>
                    <a:lnB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3 104 $</a:t>
                      </a:r>
                    </a:p>
                  </a:txBody>
                  <a:tcPr>
                    <a:lnB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63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Prix final évalué </a:t>
                      </a:r>
                    </a:p>
                  </a:txBody>
                  <a:tcPr>
                    <a:lnT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93 200 $</a:t>
                      </a:r>
                    </a:p>
                  </a:txBody>
                  <a:tcPr>
                    <a:lnT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93 896 $</a:t>
                      </a:r>
                    </a:p>
                  </a:txBody>
                  <a:tcPr>
                    <a:lnT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528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Attribution du contrat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600" b="1" dirty="0">
                        <a:solidFill>
                          <a:srgbClr val="003366"/>
                        </a:solidFill>
                        <a:latin typeface="Atkinson Hyperlegib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804"/>
                  </a:ext>
                </a:extLst>
              </a:tr>
            </a:tbl>
          </a:graphicData>
        </a:graphic>
      </p:graphicFrame>
      <p:graphicFrame>
        <p:nvGraphicFramePr>
          <p:cNvPr id="34" name="Tableau 8">
            <a:extLst>
              <a:ext uri="{FF2B5EF4-FFF2-40B4-BE49-F238E27FC236}">
                <a16:creationId xmlns:a16="http://schemas.microsoft.com/office/drawing/2014/main" id="{921C502E-414B-D61D-F964-53C42C7BF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189005"/>
              </p:ext>
            </p:extLst>
          </p:nvPr>
        </p:nvGraphicFramePr>
        <p:xfrm>
          <a:off x="6675950" y="3078104"/>
          <a:ext cx="488247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833">
                  <a:extLst>
                    <a:ext uri="{9D8B030D-6E8A-4147-A177-3AD203B41FA5}">
                      <a16:colId xmlns:a16="http://schemas.microsoft.com/office/drawing/2014/main" val="1195656105"/>
                    </a:ext>
                  </a:extLst>
                </a:gridCol>
                <a:gridCol w="1193439">
                  <a:extLst>
                    <a:ext uri="{9D8B030D-6E8A-4147-A177-3AD203B41FA5}">
                      <a16:colId xmlns:a16="http://schemas.microsoft.com/office/drawing/2014/main" val="2268915522"/>
                    </a:ext>
                  </a:extLst>
                </a:gridCol>
                <a:gridCol w="1207205">
                  <a:extLst>
                    <a:ext uri="{9D8B030D-6E8A-4147-A177-3AD203B41FA5}">
                      <a16:colId xmlns:a16="http://schemas.microsoft.com/office/drawing/2014/main" val="267508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1800" dirty="0">
                          <a:latin typeface="Atkinson Hyperlegible" pitchFamily="2" charset="0"/>
                        </a:rPr>
                        <a:t>Grille d’évaluation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>
                          <a:latin typeface="Atkinson Hyperlegible" pitchFamily="2" charset="0"/>
                        </a:rPr>
                        <a:t>Fourn.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>
                          <a:latin typeface="Atkinson Hyperlegible" pitchFamily="2" charset="0"/>
                        </a:rPr>
                        <a:t>Fourn.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75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Prix (50 pts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3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Qualité (30 pts)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86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Délais (10 pts)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8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SST (10 pts) </a:t>
                      </a:r>
                    </a:p>
                  </a:txBody>
                  <a:tcPr>
                    <a:lnB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Note : 50% </a:t>
                      </a:r>
                    </a:p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5</a:t>
                      </a:r>
                    </a:p>
                  </a:txBody>
                  <a:tcPr>
                    <a:lnB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Note : 80%</a:t>
                      </a:r>
                    </a:p>
                    <a:p>
                      <a:pPr algn="ctr"/>
                      <a:r>
                        <a:rPr lang="fr-CA" sz="1600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8</a:t>
                      </a:r>
                    </a:p>
                  </a:txBody>
                  <a:tcPr>
                    <a:lnB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63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Score final</a:t>
                      </a:r>
                    </a:p>
                  </a:txBody>
                  <a:tcPr>
                    <a:lnT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91</a:t>
                      </a:r>
                    </a:p>
                  </a:txBody>
                  <a:tcPr>
                    <a:lnT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92</a:t>
                      </a:r>
                    </a:p>
                  </a:txBody>
                  <a:tcPr>
                    <a:lnT w="28575" cap="flat" cmpd="sng" algn="ctr">
                      <a:solidFill>
                        <a:srgbClr val="0E7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528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097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Attribution du contrat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600" b="1" dirty="0">
                        <a:solidFill>
                          <a:srgbClr val="003366"/>
                        </a:solidFill>
                        <a:latin typeface="Atkinson Hyperlegible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1" dirty="0">
                          <a:solidFill>
                            <a:srgbClr val="003366"/>
                          </a:solidFill>
                          <a:latin typeface="Atkinson Hyperlegible" pitchFamily="2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47376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E9C0239-FA73-CA94-006D-6E746A92C2D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5481" y="5840963"/>
            <a:ext cx="54385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600" b="1" dirty="0">
                <a:solidFill>
                  <a:schemeClr val="accent4"/>
                </a:solidFill>
                <a:latin typeface="Atkinson Hyperlegible" pitchFamily="2" charset="0"/>
              </a:rPr>
              <a:t>Le fournisseur 1 gagne le contrat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2210B1-73A7-07E8-08E7-8CD62EDCC25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764918" y="5827388"/>
            <a:ext cx="48216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600" b="1" dirty="0">
                <a:solidFill>
                  <a:schemeClr val="accent4"/>
                </a:solidFill>
                <a:latin typeface="Atkinson Hyperlegible" pitchFamily="2" charset="0"/>
              </a:rPr>
              <a:t>Le fournisseur 2 gagne le contrat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60511C-FD26-7B8A-8FB2-53653F2E10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6872" y="1753094"/>
            <a:ext cx="543855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600" b="1" u="sng" dirty="0">
                <a:solidFill>
                  <a:schemeClr val="tx2"/>
                </a:solidFill>
                <a:latin typeface="Atkinson Hyperlegible" pitchFamily="2" charset="0"/>
              </a:rPr>
              <a:t>Exemple 1</a:t>
            </a:r>
            <a:r>
              <a:rPr lang="fr-CA" sz="1600" b="1" dirty="0">
                <a:solidFill>
                  <a:schemeClr val="tx2"/>
                </a:solidFill>
                <a:latin typeface="Atkinson Hyperlegible" pitchFamily="2" charset="0"/>
              </a:rPr>
              <a:t> : application d’une marge préférentielle</a:t>
            </a:r>
          </a:p>
          <a:p>
            <a:pPr algn="ctr">
              <a:spcBef>
                <a:spcPts val="600"/>
              </a:spcBef>
            </a:pPr>
            <a:r>
              <a:rPr lang="fr-CA" sz="1600" b="1" dirty="0">
                <a:solidFill>
                  <a:schemeClr val="tx2"/>
                </a:solidFill>
                <a:latin typeface="Atkinson Hyperlegible" pitchFamily="2" charset="0"/>
              </a:rPr>
              <a:t>Cas des appels au marché de type « plus bas soumissionnaire conforme » </a:t>
            </a:r>
          </a:p>
          <a:p>
            <a:pPr algn="ctr">
              <a:spcBef>
                <a:spcPts val="600"/>
              </a:spcBef>
            </a:pP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</a:rPr>
              <a:t>(Chiffres fictifs pour fins d’illustration)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86F2EE-116C-8867-6520-53CB063EFB0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356577" y="1729302"/>
            <a:ext cx="543855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600" b="1" u="sng" dirty="0">
                <a:solidFill>
                  <a:schemeClr val="tx2"/>
                </a:solidFill>
                <a:latin typeface="Atkinson Hyperlegible" pitchFamily="2" charset="0"/>
              </a:rPr>
              <a:t>Exemple 2</a:t>
            </a:r>
            <a:r>
              <a:rPr lang="fr-CA" sz="1600" b="1" dirty="0">
                <a:solidFill>
                  <a:schemeClr val="tx2"/>
                </a:solidFill>
                <a:latin typeface="Atkinson Hyperlegible" pitchFamily="2" charset="0"/>
              </a:rPr>
              <a:t> : valorisation via une analyse multicritères</a:t>
            </a:r>
          </a:p>
          <a:p>
            <a:pPr algn="ctr">
              <a:spcBef>
                <a:spcPts val="600"/>
              </a:spcBef>
            </a:pPr>
            <a:r>
              <a:rPr lang="fr-CA" sz="1600" b="1" dirty="0">
                <a:solidFill>
                  <a:schemeClr val="tx2"/>
                </a:solidFill>
                <a:latin typeface="Atkinson Hyperlegible" pitchFamily="2" charset="0"/>
              </a:rPr>
              <a:t>Cas des appels au marché où le prix n’est pas le seul critère de décision</a:t>
            </a:r>
          </a:p>
          <a:p>
            <a:pPr algn="ctr">
              <a:spcBef>
                <a:spcPts val="600"/>
              </a:spcBef>
            </a:pP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</a:rPr>
              <a:t>(Critères et chiffres fictifs pour fins d’illustration)</a:t>
            </a:r>
          </a:p>
        </p:txBody>
      </p:sp>
    </p:spTree>
    <p:extLst>
      <p:ext uri="{BB962C8B-B14F-4D97-AF65-F5344CB8AC3E}">
        <p14:creationId xmlns:p14="http://schemas.microsoft.com/office/powerpoint/2010/main" val="38457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DA71B-E766-C7A0-D7D6-490A76F8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>
                <a:latin typeface="Atkinson Hyperlegible" pitchFamily="2" charset="0"/>
              </a:rPr>
              <a:t>Comment savoir si ce critère est intégré à mon appel au marché ?</a:t>
            </a: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0DB7C452-B197-963B-7180-A35134C07DF3}"/>
              </a:ext>
            </a:extLst>
          </p:cNvPr>
          <p:cNvSpPr txBox="1">
            <a:spLocks/>
          </p:cNvSpPr>
          <p:nvPr/>
        </p:nvSpPr>
        <p:spPr>
          <a:xfrm>
            <a:off x="631348" y="2103780"/>
            <a:ext cx="5086659" cy="2505165"/>
          </a:xfrm>
          <a:prstGeom prst="rect">
            <a:avLst/>
          </a:prstGeom>
        </p:spPr>
        <p:txBody>
          <a:bodyPr vert="horz" wrap="square" lIns="0" tIns="12057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1">
              <a:spcBef>
                <a:spcPts val="2400"/>
              </a:spcBef>
            </a:pPr>
            <a:r>
              <a:rPr lang="fr-CA" sz="2000" dirty="0">
                <a:latin typeface="Atkinson Hyperlegible" pitchFamily="2" charset="0"/>
              </a:rPr>
              <a:t>L’intégration du questionnaire dans les appels au marché est indiquée dans le document </a:t>
            </a:r>
            <a:r>
              <a:rPr lang="fr-CA" sz="2000" dirty="0">
                <a:solidFill>
                  <a:srgbClr val="F47721"/>
                </a:solidFill>
                <a:latin typeface="Atkinson Hyperlegible" pitchFamily="2" charset="0"/>
              </a:rPr>
              <a:t>« RIIS – Particularités » </a:t>
            </a:r>
            <a:br>
              <a:rPr lang="fr-CA" sz="2000" dirty="0">
                <a:solidFill>
                  <a:srgbClr val="F47721"/>
                </a:solidFill>
                <a:latin typeface="Atkinson Hyperlegible" pitchFamily="2" charset="0"/>
              </a:rPr>
            </a:br>
            <a:br>
              <a:rPr lang="fr-CA" sz="2000" dirty="0">
                <a:solidFill>
                  <a:srgbClr val="F47721"/>
                </a:solidFill>
                <a:latin typeface="Atkinson Hyperlegible" pitchFamily="2" charset="0"/>
              </a:rPr>
            </a:br>
            <a:r>
              <a:rPr lang="fr-CA" sz="2000" dirty="0">
                <a:latin typeface="Atkinson Hyperlegible" pitchFamily="2" charset="0"/>
              </a:rPr>
              <a:t>Ce document précise :</a:t>
            </a:r>
          </a:p>
          <a:p>
            <a:pPr marL="171450" lvl="1" indent="-1714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chemeClr val="tx2"/>
                </a:solidFill>
                <a:latin typeface="Atkinson Hyperlegible" pitchFamily="50" charset="0"/>
              </a:rPr>
              <a:t>La nature du critère (valorisation ou admissibilité) </a:t>
            </a:r>
          </a:p>
          <a:p>
            <a:pPr marL="171450" lvl="1" indent="-1714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chemeClr val="tx2"/>
                </a:solidFill>
                <a:latin typeface="Atkinson Hyperlegible" pitchFamily="50" charset="0"/>
              </a:rPr>
              <a:t>Le % de valorisation (max 10 %, pour SST et DD)</a:t>
            </a:r>
            <a:endParaRPr lang="fr-FR" sz="1600" dirty="0">
              <a:solidFill>
                <a:schemeClr val="tx2"/>
              </a:solidFill>
              <a:latin typeface="Atkinson Hyperlegible" pitchFamily="50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2783B06-13A5-1D36-A5A0-3FF70D085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76232"/>
            <a:ext cx="6059313" cy="528335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42D977B-0BF3-86DB-4F93-0EB6A5CC0A2D}"/>
              </a:ext>
            </a:extLst>
          </p:cNvPr>
          <p:cNvSpPr txBox="1"/>
          <p:nvPr/>
        </p:nvSpPr>
        <p:spPr>
          <a:xfrm>
            <a:off x="6096000" y="5256392"/>
            <a:ext cx="5861538" cy="13117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endParaRPr lang="fr-CA" dirty="0" err="1">
              <a:solidFill>
                <a:srgbClr val="32323C"/>
              </a:solidFill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3417782-E369-49FF-C626-A01C03FB9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995" y="5122319"/>
            <a:ext cx="4478534" cy="1051669"/>
          </a:xfrm>
          <a:prstGeom prst="roundRect">
            <a:avLst>
              <a:gd name="adj" fmla="val 986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tx2"/>
                </a:solidFill>
                <a:latin typeface="Atkinson Hyperlegible" pitchFamily="50" charset="0"/>
              </a:rPr>
              <a:t>À consulter absolument pour vérifier si vous devez ou non remplir le questionnaire dans votre prochain appel au marché </a:t>
            </a:r>
          </a:p>
        </p:txBody>
      </p:sp>
    </p:spTree>
    <p:extLst>
      <p:ext uri="{BB962C8B-B14F-4D97-AF65-F5344CB8AC3E}">
        <p14:creationId xmlns:p14="http://schemas.microsoft.com/office/powerpoint/2010/main" val="374117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DA71B-E766-C7A0-D7D6-490A76F8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26" y="227112"/>
            <a:ext cx="11328400" cy="498598"/>
          </a:xfrm>
        </p:spPr>
        <p:txBody>
          <a:bodyPr/>
          <a:lstStyle/>
          <a:p>
            <a:r>
              <a:rPr lang="fr-CA" dirty="0"/>
              <a:t>Résumé du processus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387CDDA6-DBF8-8E39-7982-3229AE56147B}"/>
              </a:ext>
            </a:extLst>
          </p:cNvPr>
          <p:cNvSpPr txBox="1"/>
          <p:nvPr/>
        </p:nvSpPr>
        <p:spPr>
          <a:xfrm>
            <a:off x="195043" y="1837593"/>
            <a:ext cx="108978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1920" marR="116205" algn="ctr">
              <a:lnSpc>
                <a:spcPct val="100000"/>
              </a:lnSpc>
              <a:spcBef>
                <a:spcPts val="100"/>
              </a:spcBef>
            </a:pP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Aller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dans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sa </a:t>
            </a:r>
            <a:r>
              <a:rPr lang="fr-CA" sz="1200" b="1" spc="-10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Fiche fournisseur </a:t>
            </a:r>
            <a:r>
              <a:rPr lang="fr-CA" sz="1200" spc="-10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Hydro- Québec</a:t>
            </a:r>
            <a:endParaRPr lang="fr-CA" sz="1200" dirty="0">
              <a:solidFill>
                <a:schemeClr val="tx2"/>
              </a:solidFill>
              <a:highlight>
                <a:srgbClr val="FFFF00"/>
              </a:highlight>
              <a:latin typeface="Atkinson Hyperlegible" pitchFamily="2" charset="0"/>
              <a:cs typeface="Calibri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03A7D2E1-BC19-45BC-74D6-BB21EE35DB4F}"/>
              </a:ext>
            </a:extLst>
          </p:cNvPr>
          <p:cNvSpPr txBox="1"/>
          <p:nvPr/>
        </p:nvSpPr>
        <p:spPr>
          <a:xfrm>
            <a:off x="2514960" y="1868354"/>
            <a:ext cx="144690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91135" marR="185420" indent="-635" algn="ctr">
              <a:lnSpc>
                <a:spcPct val="100000"/>
              </a:lnSpc>
              <a:spcBef>
                <a:spcPts val="100"/>
              </a:spcBef>
            </a:pP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Remplir le formulaire (contact , nb d’employés, etc.) et l’envoyer</a:t>
            </a:r>
            <a:endParaRPr lang="fr-CA" sz="12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sp>
        <p:nvSpPr>
          <p:cNvPr id="21" name="object 36">
            <a:extLst>
              <a:ext uri="{FF2B5EF4-FFF2-40B4-BE49-F238E27FC236}">
                <a16:creationId xmlns:a16="http://schemas.microsoft.com/office/drawing/2014/main" id="{D8D61DA2-8DD0-9622-A5EA-2F0663E34AD9}"/>
              </a:ext>
            </a:extLst>
          </p:cNvPr>
          <p:cNvSpPr txBox="1"/>
          <p:nvPr/>
        </p:nvSpPr>
        <p:spPr>
          <a:xfrm>
            <a:off x="4129728" y="1970230"/>
            <a:ext cx="1464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84455" marR="78740" indent="1270" algn="ctr">
              <a:lnSpc>
                <a:spcPct val="100000"/>
              </a:lnSpc>
              <a:spcBef>
                <a:spcPts val="100"/>
              </a:spcBef>
            </a:pP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Réception</a:t>
            </a:r>
            <a:r>
              <a:rPr lang="fr-CA" sz="1200" spc="-5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d’un  </a:t>
            </a: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courriel</a:t>
            </a:r>
            <a:r>
              <a:rPr lang="fr-CA" sz="1200" spc="-3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d’ouverture de compte envoyé par SafeContractor</a:t>
            </a:r>
          </a:p>
        </p:txBody>
      </p:sp>
      <p:sp>
        <p:nvSpPr>
          <p:cNvPr id="25" name="object 40">
            <a:extLst>
              <a:ext uri="{FF2B5EF4-FFF2-40B4-BE49-F238E27FC236}">
                <a16:creationId xmlns:a16="http://schemas.microsoft.com/office/drawing/2014/main" id="{3A586A56-14CC-6059-B276-579F7566FD36}"/>
              </a:ext>
            </a:extLst>
          </p:cNvPr>
          <p:cNvSpPr txBox="1"/>
          <p:nvPr/>
        </p:nvSpPr>
        <p:spPr>
          <a:xfrm>
            <a:off x="5784139" y="2171813"/>
            <a:ext cx="922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CA" sz="1200" spc="-2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Payer</a:t>
            </a:r>
            <a:endParaRPr lang="fr-CA" sz="12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l’inscription</a:t>
            </a:r>
            <a:endParaRPr lang="fr-CA" sz="12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sp>
        <p:nvSpPr>
          <p:cNvPr id="29" name="object 44">
            <a:extLst>
              <a:ext uri="{FF2B5EF4-FFF2-40B4-BE49-F238E27FC236}">
                <a16:creationId xmlns:a16="http://schemas.microsoft.com/office/drawing/2014/main" id="{97DAB821-965B-6C51-52C6-4AB00F14F717}"/>
              </a:ext>
            </a:extLst>
          </p:cNvPr>
          <p:cNvSpPr txBox="1"/>
          <p:nvPr/>
        </p:nvSpPr>
        <p:spPr>
          <a:xfrm>
            <a:off x="6720007" y="1856140"/>
            <a:ext cx="138966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231140" marR="225425" indent="33020" algn="ctr">
              <a:lnSpc>
                <a:spcPct val="100000"/>
              </a:lnSpc>
              <a:spcBef>
                <a:spcPts val="100"/>
              </a:spcBef>
            </a:pP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Répondre</a:t>
            </a: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au </a:t>
            </a: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questionnaire &amp; téléverser les </a:t>
            </a:r>
            <a:r>
              <a:rPr lang="fr-CA" sz="1200" b="1" spc="-10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pièces justificatives</a:t>
            </a:r>
            <a:endParaRPr lang="fr-CA" sz="1200" b="1" dirty="0">
              <a:solidFill>
                <a:schemeClr val="tx2"/>
              </a:solidFill>
              <a:highlight>
                <a:srgbClr val="FFFF00"/>
              </a:highlight>
              <a:latin typeface="Atkinson Hyperlegible" pitchFamily="2" charset="0"/>
              <a:cs typeface="Calibri"/>
            </a:endParaRPr>
          </a:p>
        </p:txBody>
      </p:sp>
      <p:sp>
        <p:nvSpPr>
          <p:cNvPr id="33" name="object 48">
            <a:extLst>
              <a:ext uri="{FF2B5EF4-FFF2-40B4-BE49-F238E27FC236}">
                <a16:creationId xmlns:a16="http://schemas.microsoft.com/office/drawing/2014/main" id="{5FF084BE-03A8-A696-17EE-B1BA3B23925E}"/>
              </a:ext>
            </a:extLst>
          </p:cNvPr>
          <p:cNvSpPr txBox="1"/>
          <p:nvPr/>
        </p:nvSpPr>
        <p:spPr>
          <a:xfrm>
            <a:off x="7982903" y="1936616"/>
            <a:ext cx="110803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84785" marR="166370" indent="-12700" algn="ctr">
              <a:lnSpc>
                <a:spcPct val="100000"/>
              </a:lnSpc>
              <a:spcBef>
                <a:spcPts val="100"/>
              </a:spcBef>
            </a:pPr>
            <a:r>
              <a:rPr lang="fr-CA" sz="1200" b="1" spc="-10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Soumettre</a:t>
            </a:r>
            <a:r>
              <a:rPr lang="fr-CA" sz="1200" b="1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 </a:t>
            </a: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dossier</a:t>
            </a:r>
            <a:r>
              <a:rPr lang="fr-CA" sz="1200" spc="-2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pour </a:t>
            </a: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évaluation</a:t>
            </a:r>
            <a:endParaRPr lang="fr-CA" sz="12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sp>
        <p:nvSpPr>
          <p:cNvPr id="37" name="object 68">
            <a:extLst>
              <a:ext uri="{FF2B5EF4-FFF2-40B4-BE49-F238E27FC236}">
                <a16:creationId xmlns:a16="http://schemas.microsoft.com/office/drawing/2014/main" id="{3F90F39A-0C0B-BD8B-0697-D26CBD45C259}"/>
              </a:ext>
            </a:extLst>
          </p:cNvPr>
          <p:cNvSpPr txBox="1"/>
          <p:nvPr/>
        </p:nvSpPr>
        <p:spPr>
          <a:xfrm>
            <a:off x="9795077" y="3450749"/>
            <a:ext cx="166111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214629" marR="207010" indent="-1270" algn="ctr">
              <a:lnSpc>
                <a:spcPct val="100000"/>
              </a:lnSpc>
              <a:spcBef>
                <a:spcPts val="100"/>
              </a:spcBef>
            </a:pPr>
            <a:r>
              <a:rPr lang="fr-CA" sz="1200" b="1" spc="-2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Télécharger</a:t>
            </a:r>
            <a:r>
              <a:rPr lang="fr-CA" sz="1200" b="1" spc="3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b="1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 </a:t>
            </a:r>
            <a:r>
              <a:rPr lang="fr-CA" sz="1200" b="1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rapport</a:t>
            </a:r>
            <a:r>
              <a:rPr lang="fr-CA" sz="1200" b="1" spc="-5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b="1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PDF</a:t>
            </a:r>
            <a:r>
              <a:rPr lang="fr-CA" sz="1200" b="1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du </a:t>
            </a: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questionnaire </a:t>
            </a:r>
            <a:r>
              <a:rPr lang="fr-CA" sz="1200" b="1" spc="-10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validé</a:t>
            </a:r>
            <a:endParaRPr lang="fr-CA" sz="1200" b="1" dirty="0">
              <a:solidFill>
                <a:schemeClr val="tx2"/>
              </a:solidFill>
              <a:highlight>
                <a:srgbClr val="FFFF00"/>
              </a:highlight>
              <a:latin typeface="Atkinson Hyperlegible" pitchFamily="2" charset="0"/>
              <a:cs typeface="Calibri"/>
            </a:endParaRPr>
          </a:p>
        </p:txBody>
      </p:sp>
      <p:sp>
        <p:nvSpPr>
          <p:cNvPr id="41" name="object 72">
            <a:extLst>
              <a:ext uri="{FF2B5EF4-FFF2-40B4-BE49-F238E27FC236}">
                <a16:creationId xmlns:a16="http://schemas.microsoft.com/office/drawing/2014/main" id="{D2D9E3DE-B1B5-F41F-66A1-D813C6B1FA67}"/>
              </a:ext>
            </a:extLst>
          </p:cNvPr>
          <p:cNvSpPr txBox="1"/>
          <p:nvPr/>
        </p:nvSpPr>
        <p:spPr>
          <a:xfrm>
            <a:off x="9895810" y="4612004"/>
            <a:ext cx="148585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42240" marR="135890" indent="-635" algn="ctr">
              <a:lnSpc>
                <a:spcPct val="100000"/>
              </a:lnSpc>
              <a:spcBef>
                <a:spcPts val="100"/>
              </a:spcBef>
            </a:pPr>
            <a:r>
              <a:rPr lang="fr-CA" sz="1200" b="1" spc="-2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Téléverser</a:t>
            </a:r>
            <a:r>
              <a:rPr lang="fr-CA" sz="1200" b="1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b="1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</a:t>
            </a:r>
            <a:r>
              <a:rPr lang="fr-CA" sz="1200" b="1" spc="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b="1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rapport</a:t>
            </a:r>
            <a:r>
              <a:rPr lang="fr-CA" sz="1200" b="1" spc="-4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PDF </a:t>
            </a: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valide</a:t>
            </a:r>
            <a:r>
              <a:rPr lang="fr-CA" sz="1200" spc="-4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dans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spc="-25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votre </a:t>
            </a:r>
            <a:r>
              <a:rPr lang="fr-CA" sz="1200" b="1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dossier</a:t>
            </a:r>
            <a:r>
              <a:rPr lang="fr-CA" sz="1200" b="1" spc="-10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 </a:t>
            </a:r>
            <a:r>
              <a:rPr lang="fr-CA" sz="1200" b="1" spc="-25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de </a:t>
            </a:r>
            <a:r>
              <a:rPr lang="fr-CA" sz="1200" b="1" spc="-10" dirty="0">
                <a:solidFill>
                  <a:schemeClr val="tx2"/>
                </a:solidFill>
                <a:highlight>
                  <a:srgbClr val="FFFF00"/>
                </a:highlight>
                <a:latin typeface="Atkinson Hyperlegible" pitchFamily="2" charset="0"/>
                <a:cs typeface="Calibri"/>
              </a:rPr>
              <a:t>soumission </a:t>
            </a:r>
            <a:r>
              <a:rPr lang="fr-CA" sz="1200" b="1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pour Hydro-Québec</a:t>
            </a:r>
            <a:endParaRPr lang="fr-CA" sz="12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pic>
        <p:nvPicPr>
          <p:cNvPr id="43" name="object 75">
            <a:extLst>
              <a:ext uri="{FF2B5EF4-FFF2-40B4-BE49-F238E27FC236}">
                <a16:creationId xmlns:a16="http://schemas.microsoft.com/office/drawing/2014/main" id="{754843D0-9F4C-0323-E45D-4DCF2181CA2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3047" y="2295729"/>
            <a:ext cx="228346" cy="76200"/>
          </a:xfrm>
          <a:prstGeom prst="rect">
            <a:avLst/>
          </a:prstGeom>
        </p:spPr>
      </p:pic>
      <p:pic>
        <p:nvPicPr>
          <p:cNvPr id="44" name="object 75">
            <a:extLst>
              <a:ext uri="{FF2B5EF4-FFF2-40B4-BE49-F238E27FC236}">
                <a16:creationId xmlns:a16="http://schemas.microsoft.com/office/drawing/2014/main" id="{7ED3188E-A17D-3676-0CD4-F0B634850C5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0559" y="2307874"/>
            <a:ext cx="228346" cy="76200"/>
          </a:xfrm>
          <a:prstGeom prst="rect">
            <a:avLst/>
          </a:prstGeom>
        </p:spPr>
      </p:pic>
      <p:sp>
        <p:nvSpPr>
          <p:cNvPr id="48" name="object 48">
            <a:extLst>
              <a:ext uri="{FF2B5EF4-FFF2-40B4-BE49-F238E27FC236}">
                <a16:creationId xmlns:a16="http://schemas.microsoft.com/office/drawing/2014/main" id="{16380852-FD3A-86B1-2EBC-250432A1CA0D}"/>
              </a:ext>
            </a:extLst>
          </p:cNvPr>
          <p:cNvSpPr txBox="1"/>
          <p:nvPr/>
        </p:nvSpPr>
        <p:spPr>
          <a:xfrm>
            <a:off x="10242535" y="1947716"/>
            <a:ext cx="15062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84785" marR="166370" indent="-12700" algn="ctr">
              <a:lnSpc>
                <a:spcPct val="100000"/>
              </a:lnSpc>
              <a:spcBef>
                <a:spcPts val="100"/>
              </a:spcBef>
            </a:pP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Au besoin : </a:t>
            </a:r>
            <a:r>
              <a:rPr lang="fr-CA" sz="1200" b="1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corriger et </a:t>
            </a:r>
            <a:br>
              <a:rPr lang="fr-CA" sz="1200" b="1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</a:br>
            <a:r>
              <a:rPr lang="fr-CA" sz="1200" b="1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resoumettre 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le </a:t>
            </a: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dossier</a:t>
            </a:r>
          </a:p>
        </p:txBody>
      </p:sp>
      <p:pic>
        <p:nvPicPr>
          <p:cNvPr id="49" name="object 75">
            <a:extLst>
              <a:ext uri="{FF2B5EF4-FFF2-40B4-BE49-F238E27FC236}">
                <a16:creationId xmlns:a16="http://schemas.microsoft.com/office/drawing/2014/main" id="{7945B7D8-F754-D869-37F6-0220AEA5937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8546" y="2285360"/>
            <a:ext cx="228346" cy="76200"/>
          </a:xfrm>
          <a:prstGeom prst="rect">
            <a:avLst/>
          </a:prstGeom>
        </p:spPr>
      </p:pic>
      <p:pic>
        <p:nvPicPr>
          <p:cNvPr id="51" name="object 75">
            <a:extLst>
              <a:ext uri="{FF2B5EF4-FFF2-40B4-BE49-F238E27FC236}">
                <a16:creationId xmlns:a16="http://schemas.microsoft.com/office/drawing/2014/main" id="{E2F432A9-7346-6D02-FBA0-989BD705473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6502840">
            <a:off x="10614737" y="2976196"/>
            <a:ext cx="564507" cy="155606"/>
          </a:xfrm>
          <a:prstGeom prst="rect">
            <a:avLst/>
          </a:prstGeom>
        </p:spPr>
      </p:pic>
      <p:pic>
        <p:nvPicPr>
          <p:cNvPr id="52" name="object 75">
            <a:extLst>
              <a:ext uri="{FF2B5EF4-FFF2-40B4-BE49-F238E27FC236}">
                <a16:creationId xmlns:a16="http://schemas.microsoft.com/office/drawing/2014/main" id="{27A2DF3F-9C46-18F3-23D7-074732672E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524567" y="4353695"/>
            <a:ext cx="228346" cy="76200"/>
          </a:xfrm>
          <a:prstGeom prst="rect">
            <a:avLst/>
          </a:prstGeom>
        </p:spPr>
      </p:pic>
      <p:sp>
        <p:nvSpPr>
          <p:cNvPr id="13" name="object 12">
            <a:extLst>
              <a:ext uri="{FF2B5EF4-FFF2-40B4-BE49-F238E27FC236}">
                <a16:creationId xmlns:a16="http://schemas.microsoft.com/office/drawing/2014/main" id="{EDE619BF-7DF1-5834-736F-C6C82E7FE07B}"/>
              </a:ext>
            </a:extLst>
          </p:cNvPr>
          <p:cNvSpPr txBox="1"/>
          <p:nvPr/>
        </p:nvSpPr>
        <p:spPr>
          <a:xfrm>
            <a:off x="1284827" y="2032252"/>
            <a:ext cx="14389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325755">
              <a:lnSpc>
                <a:spcPct val="100000"/>
              </a:lnSpc>
              <a:spcBef>
                <a:spcPts val="100"/>
              </a:spcBef>
            </a:pPr>
            <a:r>
              <a:rPr lang="fr-CA" sz="120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Cliquer</a:t>
            </a:r>
            <a:r>
              <a:rPr lang="fr-CA" sz="1200" spc="-4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 </a:t>
            </a:r>
            <a:r>
              <a:rPr lang="fr-CA" sz="1200" spc="-25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sur</a:t>
            </a:r>
            <a:endParaRPr lang="fr-CA" sz="12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  <a:p>
            <a:pPr marL="127635" marR="122555" indent="203835">
              <a:lnSpc>
                <a:spcPct val="100000"/>
              </a:lnSpc>
            </a:pP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l’hyperlien d’enregistrement</a:t>
            </a:r>
            <a:endParaRPr lang="fr-CA" sz="12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9EE85AD0-28BA-6A93-B7E4-48BEDE758D6A}"/>
              </a:ext>
            </a:extLst>
          </p:cNvPr>
          <p:cNvGrpSpPr/>
          <p:nvPr/>
        </p:nvGrpSpPr>
        <p:grpSpPr>
          <a:xfrm>
            <a:off x="237712" y="3011074"/>
            <a:ext cx="4162808" cy="3478473"/>
            <a:chOff x="237712" y="3011074"/>
            <a:chExt cx="4162808" cy="3478473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E9FBDECF-886E-65CD-7927-4BCFB3F33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712" y="3011074"/>
              <a:ext cx="4162808" cy="3427519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1BA3441-6F5F-1853-92FF-EBCEBE460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39" t="27059" r="2981"/>
            <a:stretch/>
          </p:blipFill>
          <p:spPr>
            <a:xfrm>
              <a:off x="1033378" y="4394885"/>
              <a:ext cx="3257006" cy="2094662"/>
            </a:xfrm>
            <a:prstGeom prst="rect">
              <a:avLst/>
            </a:prstGeom>
          </p:spPr>
        </p:pic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A932605E-E81C-F557-483E-5237E47C10B1}"/>
                </a:ext>
              </a:extLst>
            </p:cNvPr>
            <p:cNvCxnSpPr>
              <a:cxnSpLocks/>
            </p:cNvCxnSpPr>
            <p:nvPr/>
          </p:nvCxnSpPr>
          <p:spPr>
            <a:xfrm>
              <a:off x="829414" y="3652695"/>
              <a:ext cx="251500" cy="2604267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3" name="Tableau 33">
            <a:extLst>
              <a:ext uri="{FF2B5EF4-FFF2-40B4-BE49-F238E27FC236}">
                <a16:creationId xmlns:a16="http://schemas.microsoft.com/office/drawing/2014/main" id="{A3AE5B65-B409-C191-78B2-4832E724E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492621"/>
              </p:ext>
            </p:extLst>
          </p:nvPr>
        </p:nvGraphicFramePr>
        <p:xfrm>
          <a:off x="4881544" y="4470846"/>
          <a:ext cx="3770941" cy="189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833">
                  <a:extLst>
                    <a:ext uri="{9D8B030D-6E8A-4147-A177-3AD203B41FA5}">
                      <a16:colId xmlns:a16="http://schemas.microsoft.com/office/drawing/2014/main" val="1784838430"/>
                    </a:ext>
                  </a:extLst>
                </a:gridCol>
                <a:gridCol w="1294289">
                  <a:extLst>
                    <a:ext uri="{9D8B030D-6E8A-4147-A177-3AD203B41FA5}">
                      <a16:colId xmlns:a16="http://schemas.microsoft.com/office/drawing/2014/main" val="1046980070"/>
                    </a:ext>
                  </a:extLst>
                </a:gridCol>
                <a:gridCol w="1163819">
                  <a:extLst>
                    <a:ext uri="{9D8B030D-6E8A-4147-A177-3AD203B41FA5}">
                      <a16:colId xmlns:a16="http://schemas.microsoft.com/office/drawing/2014/main" val="1865439541"/>
                    </a:ext>
                  </a:extLst>
                </a:gridCol>
              </a:tblGrid>
              <a:tr h="394070"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Nombre d’employés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Nouveau membre </a:t>
                      </a:r>
                      <a:r>
                        <a:rPr lang="fr-CA" sz="1050" dirty="0" err="1"/>
                        <a:t>SafeContractor</a:t>
                      </a:r>
                      <a:endParaRPr lang="fr-CA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Déjà membre SafeContractor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239593"/>
                  </a:ext>
                </a:extLst>
              </a:tr>
              <a:tr h="265239">
                <a:tc>
                  <a:txBody>
                    <a:bodyPr/>
                    <a:lstStyle/>
                    <a:p>
                      <a:pPr algn="ctr"/>
                      <a:r>
                        <a:rPr lang="fr-CA" sz="1050"/>
                        <a:t>0-5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108,15 $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75 $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622089"/>
                  </a:ext>
                </a:extLst>
              </a:tr>
              <a:tr h="265239">
                <a:tc>
                  <a:txBody>
                    <a:bodyPr/>
                    <a:lstStyle/>
                    <a:p>
                      <a:pPr algn="ctr"/>
                      <a:r>
                        <a:rPr lang="fr-CA" sz="1050"/>
                        <a:t>6-19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243,08 $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050" dirty="0"/>
                        <a:t>75 $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179192"/>
                  </a:ext>
                </a:extLst>
              </a:tr>
              <a:tr h="265239">
                <a:tc>
                  <a:txBody>
                    <a:bodyPr/>
                    <a:lstStyle/>
                    <a:p>
                      <a:pPr algn="ctr"/>
                      <a:r>
                        <a:rPr lang="fr-CA" sz="1050"/>
                        <a:t>20-99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405,82 $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100 $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638896"/>
                  </a:ext>
                </a:extLst>
              </a:tr>
              <a:tr h="265239">
                <a:tc>
                  <a:txBody>
                    <a:bodyPr/>
                    <a:lstStyle/>
                    <a:p>
                      <a:pPr algn="ctr"/>
                      <a:r>
                        <a:rPr lang="fr-CA" sz="1050"/>
                        <a:t>100-499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540,75 $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050" dirty="0"/>
                        <a:t>100 $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978066"/>
                  </a:ext>
                </a:extLst>
              </a:tr>
              <a:tr h="265239">
                <a:tc>
                  <a:txBody>
                    <a:bodyPr/>
                    <a:lstStyle/>
                    <a:p>
                      <a:pPr algn="ctr"/>
                      <a:r>
                        <a:rPr lang="fr-CA" sz="1050"/>
                        <a:t>500 et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dirty="0"/>
                        <a:t>648,90 $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050" dirty="0"/>
                        <a:t>100 $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519567"/>
                  </a:ext>
                </a:extLst>
              </a:tr>
            </a:tbl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:a16="http://schemas.microsoft.com/office/drawing/2014/main" id="{D01FE5ED-74C9-BDCB-A8A1-E6B4C0012C54}"/>
              </a:ext>
            </a:extLst>
          </p:cNvPr>
          <p:cNvSpPr/>
          <p:nvPr/>
        </p:nvSpPr>
        <p:spPr>
          <a:xfrm>
            <a:off x="4881544" y="3859353"/>
            <a:ext cx="3770941" cy="547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/>
              <a:t>Tarifs actuels </a:t>
            </a:r>
            <a:br>
              <a:rPr lang="fr-CA" sz="1400" b="1" dirty="0"/>
            </a:br>
            <a:r>
              <a:rPr lang="fr-CA" sz="1400" b="1" dirty="0"/>
              <a:t>(valides jusqu’au 22/11/2025)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9FE02-3317-E212-BDDB-343EA9CD4BEF}"/>
              </a:ext>
            </a:extLst>
          </p:cNvPr>
          <p:cNvSpPr/>
          <p:nvPr/>
        </p:nvSpPr>
        <p:spPr>
          <a:xfrm>
            <a:off x="195043" y="887219"/>
            <a:ext cx="6511751" cy="5472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u="sng" dirty="0">
                <a:latin typeface="Atkinson Hyperlegible" pitchFamily="2" charset="0"/>
              </a:rPr>
              <a:t>Étape 1</a:t>
            </a:r>
            <a:r>
              <a:rPr lang="fr-CA" sz="1400" b="1" dirty="0">
                <a:latin typeface="Atkinson Hyperlegible" pitchFamily="2" charset="0"/>
              </a:rPr>
              <a:t> – S’inscrire à SafeContractor</a:t>
            </a:r>
          </a:p>
        </p:txBody>
      </p:sp>
      <p:pic>
        <p:nvPicPr>
          <p:cNvPr id="5" name="object 75">
            <a:extLst>
              <a:ext uri="{FF2B5EF4-FFF2-40B4-BE49-F238E27FC236}">
                <a16:creationId xmlns:a16="http://schemas.microsoft.com/office/drawing/2014/main" id="{D6891824-FFA4-3A9D-4089-BD6D98804CC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4827" y="2269774"/>
            <a:ext cx="228346" cy="76200"/>
          </a:xfrm>
          <a:prstGeom prst="rect">
            <a:avLst/>
          </a:prstGeom>
        </p:spPr>
      </p:pic>
      <p:pic>
        <p:nvPicPr>
          <p:cNvPr id="56" name="object 75">
            <a:extLst>
              <a:ext uri="{FF2B5EF4-FFF2-40B4-BE49-F238E27FC236}">
                <a16:creationId xmlns:a16="http://schemas.microsoft.com/office/drawing/2014/main" id="{E316ADF7-10F3-6731-F115-3CF443F5843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5957" y="2285816"/>
            <a:ext cx="228346" cy="76200"/>
          </a:xfrm>
          <a:prstGeom prst="rect">
            <a:avLst/>
          </a:prstGeom>
        </p:spPr>
      </p:pic>
      <p:pic>
        <p:nvPicPr>
          <p:cNvPr id="64" name="object 75">
            <a:extLst>
              <a:ext uri="{FF2B5EF4-FFF2-40B4-BE49-F238E27FC236}">
                <a16:creationId xmlns:a16="http://schemas.microsoft.com/office/drawing/2014/main" id="{519354A2-0AD1-770D-EAF5-E443CB6A20C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1774" y="2303093"/>
            <a:ext cx="228346" cy="76200"/>
          </a:xfrm>
          <a:prstGeom prst="rect">
            <a:avLst/>
          </a:prstGeom>
        </p:spPr>
      </p:pic>
      <p:pic>
        <p:nvPicPr>
          <p:cNvPr id="65" name="object 75">
            <a:extLst>
              <a:ext uri="{FF2B5EF4-FFF2-40B4-BE49-F238E27FC236}">
                <a16:creationId xmlns:a16="http://schemas.microsoft.com/office/drawing/2014/main" id="{A102F6A7-EB6F-1C83-C1A3-A75FC6A409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9238" y="2295729"/>
            <a:ext cx="228346" cy="76200"/>
          </a:xfrm>
          <a:prstGeom prst="rect">
            <a:avLst/>
          </a:prstGeom>
        </p:spPr>
      </p:pic>
      <p:sp>
        <p:nvSpPr>
          <p:cNvPr id="66" name="object 48">
            <a:extLst>
              <a:ext uri="{FF2B5EF4-FFF2-40B4-BE49-F238E27FC236}">
                <a16:creationId xmlns:a16="http://schemas.microsoft.com/office/drawing/2014/main" id="{03517597-B390-8E6E-785B-7562AC436675}"/>
              </a:ext>
            </a:extLst>
          </p:cNvPr>
          <p:cNvSpPr txBox="1"/>
          <p:nvPr/>
        </p:nvSpPr>
        <p:spPr>
          <a:xfrm>
            <a:off x="9051699" y="2040049"/>
            <a:ext cx="13086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84785" marR="166370" indent="-12700" algn="ctr">
              <a:lnSpc>
                <a:spcPct val="100000"/>
              </a:lnSpc>
              <a:spcBef>
                <a:spcPts val="100"/>
              </a:spcBef>
            </a:pPr>
            <a:r>
              <a:rPr lang="fr-CA" sz="1200" spc="-10" dirty="0">
                <a:solidFill>
                  <a:schemeClr val="tx2"/>
                </a:solidFill>
                <a:latin typeface="Atkinson Hyperlegible" pitchFamily="2" charset="0"/>
                <a:cs typeface="Calibri"/>
              </a:rPr>
              <a:t>Réception d’un courriel de résultat</a:t>
            </a:r>
            <a:endParaRPr lang="fr-CA" sz="1200" dirty="0">
              <a:solidFill>
                <a:schemeClr val="tx2"/>
              </a:solidFill>
              <a:latin typeface="Atkinson Hyperlegible" pitchFamily="2" charset="0"/>
              <a:cs typeface="Calibri"/>
            </a:endParaRPr>
          </a:p>
        </p:txBody>
      </p:sp>
      <p:pic>
        <p:nvPicPr>
          <p:cNvPr id="68" name="Graphique 67" descr="Stopwatch avec un remplissage uni">
            <a:extLst>
              <a:ext uri="{FF2B5EF4-FFF2-40B4-BE49-F238E27FC236}">
                <a16:creationId xmlns:a16="http://schemas.microsoft.com/office/drawing/2014/main" id="{B62ABFE3-D2D7-5CBF-7611-56D05BFF3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7856" y="1447047"/>
            <a:ext cx="325056" cy="325056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D7CD2169-CFD0-82B7-D776-6504CC272476}"/>
              </a:ext>
            </a:extLst>
          </p:cNvPr>
          <p:cNvSpPr txBox="1"/>
          <p:nvPr/>
        </p:nvSpPr>
        <p:spPr>
          <a:xfrm>
            <a:off x="4134953" y="1479866"/>
            <a:ext cx="63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accent4"/>
                </a:solidFill>
                <a:latin typeface="Atkinson Hyperlegible" pitchFamily="2" charset="0"/>
              </a:rPr>
              <a:t>24h</a:t>
            </a:r>
          </a:p>
        </p:txBody>
      </p:sp>
      <p:sp>
        <p:nvSpPr>
          <p:cNvPr id="70" name="Accolade fermante 69">
            <a:extLst>
              <a:ext uri="{FF2B5EF4-FFF2-40B4-BE49-F238E27FC236}">
                <a16:creationId xmlns:a16="http://schemas.microsoft.com/office/drawing/2014/main" id="{AEC11DEC-ED17-FEB5-77EA-D3F18310B01C}"/>
              </a:ext>
            </a:extLst>
          </p:cNvPr>
          <p:cNvSpPr/>
          <p:nvPr/>
        </p:nvSpPr>
        <p:spPr>
          <a:xfrm rot="16200000">
            <a:off x="4033779" y="472299"/>
            <a:ext cx="202348" cy="2617889"/>
          </a:xfrm>
          <a:prstGeom prst="rightBrace">
            <a:avLst>
              <a:gd name="adj1" fmla="val 8333"/>
              <a:gd name="adj2" fmla="val 50685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1" name="Graphique 70" descr="Stopwatch avec un remplissage uni">
            <a:extLst>
              <a:ext uri="{FF2B5EF4-FFF2-40B4-BE49-F238E27FC236}">
                <a16:creationId xmlns:a16="http://schemas.microsoft.com/office/drawing/2014/main" id="{3ACA4F04-8DDB-AEF2-D6EF-A6C61BFA1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37492" y="1483411"/>
            <a:ext cx="325056" cy="325056"/>
          </a:xfrm>
          <a:prstGeom prst="rect">
            <a:avLst/>
          </a:prstGeom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52C840D1-BD47-3330-BFE8-62DDD4CB52B2}"/>
              </a:ext>
            </a:extLst>
          </p:cNvPr>
          <p:cNvSpPr txBox="1"/>
          <p:nvPr/>
        </p:nvSpPr>
        <p:spPr>
          <a:xfrm>
            <a:off x="9107023" y="1515368"/>
            <a:ext cx="630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accent4"/>
                </a:solidFill>
                <a:latin typeface="Atkinson Hyperlegible" pitchFamily="2" charset="0"/>
              </a:rPr>
              <a:t>48h</a:t>
            </a:r>
          </a:p>
        </p:txBody>
      </p:sp>
      <p:sp>
        <p:nvSpPr>
          <p:cNvPr id="73" name="Accolade fermante 72">
            <a:extLst>
              <a:ext uri="{FF2B5EF4-FFF2-40B4-BE49-F238E27FC236}">
                <a16:creationId xmlns:a16="http://schemas.microsoft.com/office/drawing/2014/main" id="{38B6FBDB-979D-7445-08F8-1C0D2D9210EB}"/>
              </a:ext>
            </a:extLst>
          </p:cNvPr>
          <p:cNvSpPr/>
          <p:nvPr/>
        </p:nvSpPr>
        <p:spPr>
          <a:xfrm rot="16200000">
            <a:off x="8993667" y="803703"/>
            <a:ext cx="238104" cy="2046584"/>
          </a:xfrm>
          <a:prstGeom prst="rightBrace">
            <a:avLst>
              <a:gd name="adj1" fmla="val 8333"/>
              <a:gd name="adj2" fmla="val 50685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75B26E0-0046-6297-DCA5-3CD0B371FFB5}"/>
              </a:ext>
            </a:extLst>
          </p:cNvPr>
          <p:cNvSpPr/>
          <p:nvPr/>
        </p:nvSpPr>
        <p:spPr>
          <a:xfrm>
            <a:off x="6908983" y="885848"/>
            <a:ext cx="4839831" cy="5472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u="sng" dirty="0">
                <a:latin typeface="Atkinson Hyperlegible" pitchFamily="2" charset="0"/>
              </a:rPr>
              <a:t>Étape 2</a:t>
            </a:r>
            <a:r>
              <a:rPr lang="fr-CA" sz="1400" b="1" dirty="0">
                <a:latin typeface="Atkinson Hyperlegible" pitchFamily="2" charset="0"/>
              </a:rPr>
              <a:t> – Remplir et soumettre</a:t>
            </a:r>
          </a:p>
        </p:txBody>
      </p:sp>
      <p:pic>
        <p:nvPicPr>
          <p:cNvPr id="75" name="object 75">
            <a:extLst>
              <a:ext uri="{FF2B5EF4-FFF2-40B4-BE49-F238E27FC236}">
                <a16:creationId xmlns:a16="http://schemas.microsoft.com/office/drawing/2014/main" id="{6E5AF592-F197-319B-5F0D-E16D80A3E2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8189" y="2293137"/>
            <a:ext cx="228346" cy="76200"/>
          </a:xfrm>
          <a:prstGeom prst="rect">
            <a:avLst/>
          </a:prstGeom>
        </p:spPr>
      </p:pic>
      <p:pic>
        <p:nvPicPr>
          <p:cNvPr id="76" name="Graphique 75" descr="Stopwatch avec un remplissage uni">
            <a:extLst>
              <a:ext uri="{FF2B5EF4-FFF2-40B4-BE49-F238E27FC236}">
                <a16:creationId xmlns:a16="http://schemas.microsoft.com/office/drawing/2014/main" id="{0A511144-0B44-C2D7-B146-85955E8A2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73938" y="1847514"/>
            <a:ext cx="325056" cy="325056"/>
          </a:xfrm>
          <a:prstGeom prst="rect">
            <a:avLst/>
          </a:prstGeom>
        </p:spPr>
      </p:pic>
      <p:sp>
        <p:nvSpPr>
          <p:cNvPr id="77" name="ZoneTexte 76">
            <a:extLst>
              <a:ext uri="{FF2B5EF4-FFF2-40B4-BE49-F238E27FC236}">
                <a16:creationId xmlns:a16="http://schemas.microsoft.com/office/drawing/2014/main" id="{3A521044-B0C5-0D82-443A-5BA4A22F603A}"/>
              </a:ext>
            </a:extLst>
          </p:cNvPr>
          <p:cNvSpPr txBox="1"/>
          <p:nvPr/>
        </p:nvSpPr>
        <p:spPr>
          <a:xfrm>
            <a:off x="11421245" y="2086905"/>
            <a:ext cx="630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chemeClr val="accent4"/>
                </a:solidFill>
                <a:latin typeface="Atkinson Hyperlegible" pitchFamily="2" charset="0"/>
              </a:rPr>
              <a:t>+</a:t>
            </a:r>
          </a:p>
          <a:p>
            <a:pPr algn="ctr"/>
            <a:r>
              <a:rPr lang="fr-CA" sz="1600" b="1" dirty="0">
                <a:solidFill>
                  <a:schemeClr val="accent4"/>
                </a:solidFill>
                <a:latin typeface="Atkinson Hyperlegible" pitchFamily="2" charset="0"/>
              </a:rPr>
              <a:t>48h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19B81DC-7E43-096E-C1B2-00C37612758D}"/>
              </a:ext>
            </a:extLst>
          </p:cNvPr>
          <p:cNvSpPr/>
          <p:nvPr/>
        </p:nvSpPr>
        <p:spPr>
          <a:xfrm rot="5400000">
            <a:off x="9998664" y="4315878"/>
            <a:ext cx="3564027" cy="5472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u="sng" dirty="0">
                <a:latin typeface="Atkinson Hyperlegible" pitchFamily="2" charset="0"/>
              </a:rPr>
              <a:t>Étape 3</a:t>
            </a:r>
            <a:r>
              <a:rPr lang="fr-CA" sz="1400" b="1" dirty="0">
                <a:latin typeface="Atkinson Hyperlegible" pitchFamily="2" charset="0"/>
              </a:rPr>
              <a:t> – Inclure à votre proposition</a:t>
            </a:r>
          </a:p>
        </p:txBody>
      </p:sp>
    </p:spTree>
    <p:extLst>
      <p:ext uri="{BB962C8B-B14F-4D97-AF65-F5344CB8AC3E}">
        <p14:creationId xmlns:p14="http://schemas.microsoft.com/office/powerpoint/2010/main" val="32594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9A704A-6CB4-D40D-278D-FDDC5865D621}"/>
              </a:ext>
            </a:extLst>
          </p:cNvPr>
          <p:cNvSpPr/>
          <p:nvPr/>
        </p:nvSpPr>
        <p:spPr>
          <a:xfrm>
            <a:off x="8899451" y="1892595"/>
            <a:ext cx="2945219" cy="419986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DA71B-E766-C7A0-D7D6-490A76F8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87927"/>
            <a:ext cx="11328400" cy="498598"/>
          </a:xfrm>
        </p:spPr>
        <p:txBody>
          <a:bodyPr/>
          <a:lstStyle/>
          <a:p>
            <a:r>
              <a:rPr lang="fr-CA" dirty="0">
                <a:latin typeface="Atkinson Hyperlegible" pitchFamily="2" charset="0"/>
              </a:rPr>
              <a:t>Le questionnaire : aperçu du contenu, pointage et liens avec les exigences réglementaires</a:t>
            </a:r>
            <a:endParaRPr lang="fr-CA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B104B89-9BB1-CAE4-08BC-765E577CE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829732"/>
              </p:ext>
            </p:extLst>
          </p:nvPr>
        </p:nvGraphicFramePr>
        <p:xfrm>
          <a:off x="623187" y="1627114"/>
          <a:ext cx="7900542" cy="4744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636">
                  <a:extLst>
                    <a:ext uri="{9D8B030D-6E8A-4147-A177-3AD203B41FA5}">
                      <a16:colId xmlns:a16="http://schemas.microsoft.com/office/drawing/2014/main" val="3521136154"/>
                    </a:ext>
                  </a:extLst>
                </a:gridCol>
                <a:gridCol w="3744471">
                  <a:extLst>
                    <a:ext uri="{9D8B030D-6E8A-4147-A177-3AD203B41FA5}">
                      <a16:colId xmlns:a16="http://schemas.microsoft.com/office/drawing/2014/main" val="3863630263"/>
                    </a:ext>
                  </a:extLst>
                </a:gridCol>
                <a:gridCol w="885003">
                  <a:extLst>
                    <a:ext uri="{9D8B030D-6E8A-4147-A177-3AD203B41FA5}">
                      <a16:colId xmlns:a16="http://schemas.microsoft.com/office/drawing/2014/main" val="1239487098"/>
                    </a:ext>
                  </a:extLst>
                </a:gridCol>
                <a:gridCol w="2753432">
                  <a:extLst>
                    <a:ext uri="{9D8B030D-6E8A-4147-A177-3AD203B41FA5}">
                      <a16:colId xmlns:a16="http://schemas.microsoft.com/office/drawing/2014/main" val="2148659148"/>
                    </a:ext>
                  </a:extLst>
                </a:gridCol>
              </a:tblGrid>
              <a:tr h="31732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effectLst/>
                          <a:latin typeface="Atkinson Hyperlegible" pitchFamily="2" charset="0"/>
                        </a:rPr>
                        <a:t> </a:t>
                      </a:r>
                      <a:endParaRPr lang="fr-CA" sz="1400" dirty="0"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effectLst/>
                          <a:latin typeface="Atkinson Hyperlegible" pitchFamily="2" charset="0"/>
                        </a:rPr>
                        <a:t>Question</a:t>
                      </a:r>
                      <a:endParaRPr lang="fr-CA" sz="1400" dirty="0"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effectLst/>
                          <a:latin typeface="Atkinson Hyperlegible" pitchFamily="2" charset="0"/>
                        </a:rPr>
                        <a:t>Points</a:t>
                      </a:r>
                      <a:endParaRPr lang="fr-CA" sz="1400" dirty="0"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effectLst/>
                          <a:latin typeface="Atkinson Hyperlegible" pitchFamily="2" charset="0"/>
                        </a:rPr>
                        <a:t>Exigence réglementaire</a:t>
                      </a:r>
                      <a:endParaRPr lang="fr-CA" sz="1400" dirty="0"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2911783"/>
                  </a:ext>
                </a:extLst>
              </a:tr>
              <a:tr h="317325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buNone/>
                      </a:pPr>
                      <a:r>
                        <a:rPr lang="fr-CA" sz="1400">
                          <a:effectLst/>
                          <a:latin typeface="Atkinson Hyperlegible" pitchFamily="2" charset="0"/>
                        </a:rPr>
                        <a:t>1</a:t>
                      </a:r>
                      <a:endParaRPr lang="fr-CA" sz="1400"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Tableau des lésions – 4 dernières années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5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Obligation d'inscription CNESST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8737674"/>
                  </a:ext>
                </a:extLst>
              </a:tr>
              <a:tr h="317325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buNone/>
                      </a:pPr>
                      <a:r>
                        <a:rPr lang="fr-CA" sz="1400">
                          <a:effectLst/>
                          <a:latin typeface="Atkinson Hyperlegible" pitchFamily="2" charset="0"/>
                        </a:rPr>
                        <a:t>2</a:t>
                      </a:r>
                      <a:endParaRPr lang="fr-CA" sz="1400"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Analyse des accidents graves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7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LSST 51.5 et 51.14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7218211"/>
                  </a:ext>
                </a:extLst>
              </a:tr>
              <a:tr h="317325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buNone/>
                      </a:pPr>
                      <a:r>
                        <a:rPr lang="fr-CA" sz="1400">
                          <a:effectLst/>
                          <a:latin typeface="Atkinson Hyperlegible" pitchFamily="2" charset="0"/>
                        </a:rPr>
                        <a:t>3</a:t>
                      </a:r>
                      <a:endParaRPr lang="fr-CA" sz="1400"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Analyse de risques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20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LSST 51.5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9100692"/>
                  </a:ext>
                </a:extLst>
              </a:tr>
              <a:tr h="317325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buNone/>
                      </a:pPr>
                      <a:r>
                        <a:rPr lang="fr-CA" sz="1400">
                          <a:effectLst/>
                          <a:latin typeface="Atkinson Hyperlegible" pitchFamily="2" charset="0"/>
                        </a:rPr>
                        <a:t>4</a:t>
                      </a:r>
                      <a:endParaRPr lang="fr-CA" sz="1400"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Formation aux dangers critiques HQ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8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LSST 51.9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1523898"/>
                  </a:ext>
                </a:extLst>
              </a:tr>
              <a:tr h="317325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buNone/>
                      </a:pPr>
                      <a:r>
                        <a:rPr lang="fr-CA" sz="1400">
                          <a:effectLst/>
                          <a:latin typeface="Atkinson Hyperlegible" pitchFamily="2" charset="0"/>
                        </a:rPr>
                        <a:t>5</a:t>
                      </a:r>
                      <a:endParaRPr lang="fr-CA" sz="1400"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Inspections et audits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12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LSST 51.3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0830948"/>
                  </a:ext>
                </a:extLst>
              </a:tr>
              <a:tr h="317325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buNone/>
                      </a:pPr>
                      <a:r>
                        <a:rPr lang="fr-CA" sz="1400">
                          <a:effectLst/>
                          <a:latin typeface="Atkinson Hyperlegible" pitchFamily="2" charset="0"/>
                        </a:rPr>
                        <a:t>6</a:t>
                      </a:r>
                      <a:endParaRPr lang="fr-CA" sz="1400"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Traitement des non-conformités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5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LSST 51.3 et 51.5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4725011"/>
                  </a:ext>
                </a:extLst>
              </a:tr>
              <a:tr h="283611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buNone/>
                      </a:pPr>
                      <a:r>
                        <a:rPr lang="fr-CA" sz="1400">
                          <a:effectLst/>
                          <a:latin typeface="Atkinson Hyperlegible" pitchFamily="2" charset="0"/>
                        </a:rPr>
                        <a:t>7</a:t>
                      </a:r>
                      <a:endParaRPr lang="fr-CA" sz="1400"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Inspections et certifications des équipements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5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LSST 51.3 et 51.7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9952330"/>
                  </a:ext>
                </a:extLst>
              </a:tr>
              <a:tr h="317325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buNone/>
                      </a:pPr>
                      <a:r>
                        <a:rPr lang="fr-CA" sz="1400">
                          <a:effectLst/>
                          <a:latin typeface="Atkinson Hyperlegible" pitchFamily="2" charset="0"/>
                        </a:rPr>
                        <a:t>8</a:t>
                      </a:r>
                      <a:endParaRPr lang="fr-CA" sz="1400"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Formation à l’accueil en SST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3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LSST 51.9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596931"/>
                  </a:ext>
                </a:extLst>
              </a:tr>
              <a:tr h="317325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buNone/>
                      </a:pPr>
                      <a:r>
                        <a:rPr lang="fr-CA" sz="1400">
                          <a:effectLst/>
                          <a:latin typeface="Atkinson Hyperlegible" pitchFamily="2" charset="0"/>
                        </a:rPr>
                        <a:t>9</a:t>
                      </a:r>
                      <a:endParaRPr lang="fr-CA" sz="1400"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Rencontres portant sur la SST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5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LSST 51.9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465295"/>
                  </a:ext>
                </a:extLst>
              </a:tr>
              <a:tr h="317325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buNone/>
                      </a:pPr>
                      <a:r>
                        <a:rPr lang="fr-CA" sz="1400">
                          <a:effectLst/>
                          <a:latin typeface="Atkinson Hyperlegible" pitchFamily="2" charset="0"/>
                        </a:rPr>
                        <a:t>10</a:t>
                      </a:r>
                      <a:endParaRPr lang="fr-CA" sz="1400"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Gestion de la sous-traitance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C21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4436688"/>
                  </a:ext>
                </a:extLst>
              </a:tr>
              <a:tr h="317325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buNone/>
                      </a:pPr>
                      <a:r>
                        <a:rPr lang="fr-CA" sz="1400">
                          <a:effectLst/>
                          <a:latin typeface="Atkinson Hyperlegible" pitchFamily="2" charset="0"/>
                        </a:rPr>
                        <a:t>11</a:t>
                      </a:r>
                      <a:endParaRPr lang="fr-CA" sz="1400"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Programme de prévention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6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LSST 58-59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8169662"/>
                  </a:ext>
                </a:extLst>
              </a:tr>
              <a:tr h="317325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buNone/>
                      </a:pPr>
                      <a:r>
                        <a:rPr lang="fr-CA" sz="1400">
                          <a:effectLst/>
                          <a:latin typeface="Atkinson Hyperlegible" pitchFamily="2" charset="0"/>
                        </a:rPr>
                        <a:t>12</a:t>
                      </a:r>
                      <a:endParaRPr lang="fr-CA" sz="1400"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Politique SST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2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Non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5694432"/>
                  </a:ext>
                </a:extLst>
              </a:tr>
              <a:tr h="326518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effectLst/>
                          <a:latin typeface="Atkinson Hyperlegible" pitchFamily="2" charset="0"/>
                        </a:rPr>
                        <a:t>13</a:t>
                      </a:r>
                      <a:endParaRPr lang="fr-CA" sz="1400" dirty="0"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Procédure enquête et déclaration accidents</a:t>
                      </a:r>
                      <a:endParaRPr lang="fr-CA" sz="140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5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</a:rPr>
                        <a:t>LSST 51.5 et 51.14</a:t>
                      </a:r>
                      <a:endParaRPr lang="fr-CA" sz="1400" dirty="0">
                        <a:solidFill>
                          <a:schemeClr val="tx2"/>
                        </a:solidFill>
                        <a:effectLst/>
                        <a:latin typeface="Atkinson Hyperlegible" pitchFamily="2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2685561"/>
                  </a:ext>
                </a:extLst>
              </a:tr>
              <a:tr h="326518"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effectLst/>
                          <a:latin typeface="Atkinson Hyperlegible" pitchFamily="2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Mesures disciplinaires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buNone/>
                      </a:pPr>
                      <a:r>
                        <a:rPr lang="fr-CA" sz="1400" dirty="0">
                          <a:solidFill>
                            <a:schemeClr val="tx2"/>
                          </a:solidFill>
                          <a:effectLst/>
                          <a:latin typeface="Atkinson Hyperlegible" pitchFamily="2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911489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C066B0E9-E658-62F5-1EC1-57D0E6BAF57C}"/>
              </a:ext>
            </a:extLst>
          </p:cNvPr>
          <p:cNvSpPr txBox="1"/>
          <p:nvPr/>
        </p:nvSpPr>
        <p:spPr>
          <a:xfrm>
            <a:off x="9014342" y="1983450"/>
            <a:ext cx="274585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400" b="1" dirty="0">
                <a:solidFill>
                  <a:srgbClr val="375D9D"/>
                </a:solidFill>
                <a:latin typeface="Arial" panose="020B0604020202020204" pitchFamily="34" charset="0"/>
              </a:rPr>
              <a:t>Loi sur la santé et la sécurité du travail – article 51</a:t>
            </a:r>
            <a:r>
              <a:rPr lang="fr-CA" sz="1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endParaRPr lang="fr-CA" sz="1400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r>
              <a:rPr lang="fr-CA" sz="1400" dirty="0">
                <a:solidFill>
                  <a:srgbClr val="212529"/>
                </a:solidFill>
                <a:latin typeface="Arial" panose="020B0604020202020204" pitchFamily="34" charset="0"/>
              </a:rPr>
              <a:t>« </a:t>
            </a:r>
            <a:r>
              <a:rPr lang="fr-CA" sz="1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L’employeur doit prendre les mesures nécessaires pour protéger la santé et assurer la sécurité et l’intégrité physique et psychique du travailleur »</a:t>
            </a:r>
          </a:p>
          <a:p>
            <a:endParaRPr lang="fr-CA" sz="1400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r>
              <a:rPr lang="fr-CA" sz="1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Implique entre autres : </a:t>
            </a:r>
            <a:endParaRPr lang="fr-CA" sz="1400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212529"/>
                </a:solidFill>
                <a:latin typeface="Arial" panose="020B0604020202020204" pitchFamily="34" charset="0"/>
              </a:rPr>
              <a:t>Organisation du travail sécuritaire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212529"/>
                </a:solidFill>
                <a:latin typeface="Arial" panose="020B0604020202020204" pitchFamily="34" charset="0"/>
              </a:rPr>
              <a:t>Identifier, contrôler et éliminer les risques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212529"/>
                </a:solidFill>
                <a:latin typeface="Arial" panose="020B0604020202020204" pitchFamily="34" charset="0"/>
              </a:rPr>
              <a:t>Fournir du matériel sécuritaire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212529"/>
                </a:solidFill>
                <a:latin typeface="Arial" panose="020B0604020202020204" pitchFamily="34" charset="0"/>
              </a:rPr>
              <a:t>Informer le travailleur des risques reliés à son travail et lui donner les moyens de l’accomplir de façon sécuritaire</a:t>
            </a:r>
          </a:p>
        </p:txBody>
      </p:sp>
    </p:spTree>
    <p:extLst>
      <p:ext uri="{BB962C8B-B14F-4D97-AF65-F5344CB8AC3E}">
        <p14:creationId xmlns:p14="http://schemas.microsoft.com/office/powerpoint/2010/main" val="24758340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90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Y-%m-%d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ception personnalisée">
  <a:themeElements>
    <a:clrScheme name="HQ_Juin2021">
      <a:dk1>
        <a:srgbClr val="000000"/>
      </a:dk1>
      <a:lt1>
        <a:srgbClr val="FFFFFF"/>
      </a:lt1>
      <a:dk2>
        <a:srgbClr val="0F096C"/>
      </a:dk2>
      <a:lt2>
        <a:srgbClr val="EAEAEA"/>
      </a:lt2>
      <a:accent1>
        <a:srgbClr val="0E75E5"/>
      </a:accent1>
      <a:accent2>
        <a:srgbClr val="1224B8"/>
      </a:accent2>
      <a:accent3>
        <a:srgbClr val="FF9B00"/>
      </a:accent3>
      <a:accent4>
        <a:srgbClr val="FD7714"/>
      </a:accent4>
      <a:accent5>
        <a:srgbClr val="E8F2FE"/>
      </a:accent5>
      <a:accent6>
        <a:srgbClr val="0F096C"/>
      </a:accent6>
      <a:hlink>
        <a:srgbClr val="1224B8"/>
      </a:hlink>
      <a:folHlink>
        <a:srgbClr val="1224B8"/>
      </a:folHlink>
    </a:clrScheme>
    <a:fontScheme name="Aria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Q Gabarit pour présentation détaillée.potx" id="{08BBD30B-49DF-46E4-81A9-D4B4F3912A59}" vid="{58968493-4797-416F-8638-029237E83EA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6C0CC400C654BA43834DB4EFB3FC4" ma:contentTypeVersion="23" ma:contentTypeDescription="Create a new document." ma:contentTypeScope="" ma:versionID="2e20f41859240e6ce0e47e1d4d0f0b84">
  <xsd:schema xmlns:xsd="http://www.w3.org/2001/XMLSchema" xmlns:xs="http://www.w3.org/2001/XMLSchema" xmlns:p="http://schemas.microsoft.com/office/2006/metadata/properties" xmlns:ns2="4bc42ab6-be15-4e82-96bc-afdc1735f846" xmlns:ns3="8f814b02-9bdd-4958-b03c-f8dd343d30b4" targetNamespace="http://schemas.microsoft.com/office/2006/metadata/properties" ma:root="true" ma:fieldsID="5562259099bbdeb25d53f4d7c46ae0b8" ns2:_="" ns3:_="">
    <xsd:import namespace="4bc42ab6-be15-4e82-96bc-afdc1735f846"/>
    <xsd:import namespace="8f814b02-9bdd-4958-b03c-f8dd343d30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Cat_x00e9_gorie" minOccurs="0"/>
                <xsd:element ref="ns2:MediaServiceSearchProperties" minOccurs="0"/>
                <xsd:element ref="ns2:_x00c9_quipe" minOccurs="0"/>
                <xsd:element ref="ns2:Syst_x00e8_me" minOccurs="0"/>
                <xsd:element ref="ns2:Section" minOccurs="0"/>
                <xsd:element ref="ns2:Sous_x002d_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c42ab6-be15-4e82-96bc-afdc1735f8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d40cc74-65ce-46ee-88ee-491d675cfa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at_x00e9_gorie" ma:index="25" nillable="true" ma:displayName="Catégorie" ma:format="Dropdown" ma:internalName="Cat_x00e9_gorie">
      <xsd:simpleType>
        <xsd:restriction base="dms:Choice">
          <xsd:enumeration value="HydroDoc"/>
          <xsd:enumeration value="Portail Système"/>
          <xsd:enumeration value="Canaux Teams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00c9_quipe" ma:index="27" nillable="true" ma:displayName="Équipe" ma:format="Dropdown" ma:internalName="_x00c9_quipe">
      <xsd:simpleType>
        <xsd:restriction base="dms:Choice">
          <xsd:enumeration value="Exploitation"/>
          <xsd:enumeration value="Projet"/>
          <xsd:enumeration value="Admin"/>
        </xsd:restriction>
      </xsd:simpleType>
    </xsd:element>
    <xsd:element name="Syst_x00e8_me" ma:index="28" nillable="true" ma:displayName="Système" ma:format="Dropdown" ma:internalName="Syst_x00e8_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AP"/>
                    <xsd:enumeration value="SAM"/>
                    <xsd:enumeration value="Catalogue"/>
                    <xsd:enumeration value="Ariba"/>
                    <xsd:enumeration value="Intranet"/>
                    <xsd:enumeration value="Site Fournisseurs"/>
                    <xsd:enumeration value="Gestion des plaintes"/>
                    <xsd:enumeration value="Robot"/>
                  </xsd:restriction>
                </xsd:simpleType>
              </xsd:element>
            </xsd:sequence>
          </xsd:extension>
        </xsd:complexContent>
      </xsd:complexType>
    </xsd:element>
    <xsd:element name="Section" ma:index="29" nillable="true" ma:displayName="Section" ma:format="Dropdown" ma:internalName="Section">
      <xsd:simpleType>
        <xsd:restriction base="dms:Choice">
          <xsd:enumeration value="Centrales"/>
          <xsd:enumeration value="Postes"/>
        </xsd:restriction>
      </xsd:simpleType>
    </xsd:element>
    <xsd:element name="Sous_x002d_section" ma:index="30" nillable="true" ma:displayName="Sous-section" ma:format="Dropdown" ma:internalName="Sous_x002d_section">
      <xsd:simpleType>
        <xsd:restriction base="dms:Choice">
          <xsd:enumeration value="Formation - Habilitation - Accueil CDST"/>
          <xsd:enumeration value="Point de coupure"/>
          <xsd:enumeration value="Fiche de cadenassage"/>
          <xsd:enumeration value="Guide amont-aval"/>
          <xsd:enumeration value="Demande de retrait"/>
          <xsd:enumeration value="Travaux sous tension - Vérification d'absence de tension"/>
          <xsd:enumeration value="Procédure chantier"/>
          <xsd:enumeration value="Dispositifs de mise à la terre"/>
          <xsd:enumeration value="Balisage"/>
          <xsd:enumeration value="Fiche de mesure de sécurité - Formulaire d'autorisation de travail"/>
          <xsd:enumeration value="Installation sous la responsabilité des exploitants"/>
          <xsd:enumeration value="Automatisme - Télécommunication"/>
          <xsd:enumeration value="Encadrement élaboré - Méthode Accord"/>
          <xsd:enumeration value="Travaux sur les accumulateurs"/>
          <xsd:enumeration value="Mise en réseau - Mise en service"/>
          <xsd:enumeration value="Schémas unifilaire"/>
          <xsd:enumeration value="Espace clos"/>
          <xsd:enumeration value="Perches isolantes"/>
          <xsd:enumeration value="Détecteur de tension capacitif"/>
          <xsd:enumeration value="Zone de travail"/>
          <xsd:enumeration value="Points fixes"/>
          <xsd:enumeration value="Mesures de sécurité"/>
          <xsd:enumeration value="Travaux en hauteur"/>
          <xsd:enumeration value="Équipements diver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14b02-9bdd-4958-b03c-f8dd343d3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d3e46c6-f26e-48d0-a391-582ed9fe1218}" ma:internalName="TaxCatchAll" ma:showField="CatchAllData" ma:web="8f814b02-9bdd-4958-b03c-f8dd343d3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c42ab6-be15-4e82-96bc-afdc1735f846">
      <Terms xmlns="http://schemas.microsoft.com/office/infopath/2007/PartnerControls"/>
    </lcf76f155ced4ddcb4097134ff3c332f>
    <Cat_x00e9_gorie xmlns="4bc42ab6-be15-4e82-96bc-afdc1735f846" xsi:nil="true"/>
    <_x00c9_quipe xmlns="4bc42ab6-be15-4e82-96bc-afdc1735f846" xsi:nil="true"/>
    <Section xmlns="4bc42ab6-be15-4e82-96bc-afdc1735f846" xsi:nil="true"/>
    <TaxCatchAll xmlns="8f814b02-9bdd-4958-b03c-f8dd343d30b4" xsi:nil="true"/>
    <Sous_x002d_section xmlns="4bc42ab6-be15-4e82-96bc-afdc1735f846" xsi:nil="true"/>
    <Syst_x00e8_me xmlns="4bc42ab6-be15-4e82-96bc-afdc1735f846" xsi:nil="true"/>
  </documentManagement>
</p:properties>
</file>

<file path=customXml/itemProps1.xml><?xml version="1.0" encoding="utf-8"?>
<ds:datastoreItem xmlns:ds="http://schemas.openxmlformats.org/officeDocument/2006/customXml" ds:itemID="{9F465EAE-3035-436B-99D0-3BD6D555D468}"/>
</file>

<file path=customXml/itemProps2.xml><?xml version="1.0" encoding="utf-8"?>
<ds:datastoreItem xmlns:ds="http://schemas.openxmlformats.org/officeDocument/2006/customXml" ds:itemID="{4FEDBD02-3E47-4D57-9077-9FF6E4503034}"/>
</file>

<file path=customXml/itemProps3.xml><?xml version="1.0" encoding="utf-8"?>
<ds:datastoreItem xmlns:ds="http://schemas.openxmlformats.org/officeDocument/2006/customXml" ds:itemID="{5CF41DC9-1D58-4E5D-ACAC-BD7819A8F958}"/>
</file>

<file path=docMetadata/LabelInfo.xml><?xml version="1.0" encoding="utf-8"?>
<clbl:labelList xmlns:clbl="http://schemas.microsoft.com/office/2020/mipLabelMetadata">
  <clbl:label id="{5af313ef-8edb-402d-b576-47820579b2e0}" enabled="1" method="Standard" siteId="{f40a10f0-50ee-4880-9a37-6e1dd4ac2ff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9554</TotalTime>
  <Words>4045</Words>
  <Application>Microsoft Office PowerPoint</Application>
  <PresentationFormat>Personnalisé</PresentationFormat>
  <Paragraphs>497</Paragraphs>
  <Slides>25</Slides>
  <Notes>14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Aptos</vt:lpstr>
      <vt:lpstr>Arial</vt:lpstr>
      <vt:lpstr>Atkinson Hyperlegible</vt:lpstr>
      <vt:lpstr>Calibri</vt:lpstr>
      <vt:lpstr>Lucida Grande</vt:lpstr>
      <vt:lpstr>Wingdings</vt:lpstr>
      <vt:lpstr>Conception personnalisée</vt:lpstr>
      <vt:lpstr>Diapositive think-cell</vt:lpstr>
      <vt:lpstr>Questionnaire Santé-Sécurité du Travail (SST) </vt:lpstr>
      <vt:lpstr>Présentation PowerPoint</vt:lpstr>
      <vt:lpstr>Objectif et marchés concernés</vt:lpstr>
      <vt:lpstr>Méthode d’évaluation </vt:lpstr>
      <vt:lpstr>Séquence de déploiement du questionnaire en SST </vt:lpstr>
      <vt:lpstr>Exemples de calculs de valorisation</vt:lpstr>
      <vt:lpstr>Comment savoir si ce critère est intégré à mon appel au marché ?</vt:lpstr>
      <vt:lpstr>Résumé du processus</vt:lpstr>
      <vt:lpstr>Le questionnaire : aperçu du contenu, pointage et liens avec les exigences réglementaires</vt:lpstr>
      <vt:lpstr>Le questionnaire</vt:lpstr>
      <vt:lpstr>Le questionnaire</vt:lpstr>
      <vt:lpstr>Le questionnaire</vt:lpstr>
      <vt:lpstr>Le questionnaire</vt:lpstr>
      <vt:lpstr>Le questionnaire</vt:lpstr>
      <vt:lpstr>Le questionnaire</vt:lpstr>
      <vt:lpstr>Aperçu de la plateforme SafeContractor</vt:lpstr>
      <vt:lpstr>Joindre le rapport validé à votre soumission</vt:lpstr>
      <vt:lpstr>Autres aspects importants à savoir</vt:lpstr>
      <vt:lpstr>En cas de refus de pièces justificatives</vt:lpstr>
      <vt:lpstr>Atteindre le 70% de note de passage</vt:lpstr>
      <vt:lpstr>Les supports accessibles </vt:lpstr>
      <vt:lpstr>Conseil-clé : commencez le processus à l’avance</vt:lpstr>
      <vt:lpstr>Conseil-clé : préparez-vous adéquatement</vt:lpstr>
      <vt:lpstr>Période de questions-réponses   Merci d’écrire vos questions dans le module questions-réponses de Teams</vt:lpstr>
      <vt:lpstr>Merci de votre attention !</vt:lpstr>
    </vt:vector>
  </TitlesOfParts>
  <Company>Hydro-Québec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</dc:title>
  <dc:creator>Hydro-Québec</dc:creator>
  <dc:description>2021G532 - 2021-06-07</dc:description>
  <cp:lastModifiedBy>Berre, Céline</cp:lastModifiedBy>
  <cp:revision>588</cp:revision>
  <cp:lastPrinted>2020-03-12T15:35:31Z</cp:lastPrinted>
  <dcterms:created xsi:type="dcterms:W3CDTF">2016-01-29T14:12:44Z</dcterms:created>
  <dcterms:modified xsi:type="dcterms:W3CDTF">2025-09-09T17:57:40Z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0x010100AAC6C0CC400C654BA43834DB4EFB3FC4</vt:lpwstr>
  </property>
</Properties>
</file>